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4" r:id="rId4"/>
    <p:sldMasterId id="2147483667" r:id="rId5"/>
    <p:sldMasterId id="2147483673" r:id="rId6"/>
  </p:sldMasterIdLst>
  <p:notesMasterIdLst>
    <p:notesMasterId r:id="rId13"/>
  </p:notesMasterIdLst>
  <p:handoutMasterIdLst>
    <p:handoutMasterId r:id="rId14"/>
  </p:handoutMasterIdLst>
  <p:sldIdLst>
    <p:sldId id="444" r:id="rId7"/>
    <p:sldId id="387" r:id="rId8"/>
    <p:sldId id="864" r:id="rId9"/>
    <p:sldId id="552" r:id="rId10"/>
    <p:sldId id="563" r:id="rId11"/>
    <p:sldId id="476" r:id="rId12"/>
  </p:sldIdLst>
  <p:sldSz cx="9906000" cy="6858000" type="A4"/>
  <p:notesSz cx="6858000" cy="9144000"/>
  <p:embeddedFontLst>
    <p:embeddedFont>
      <p:font typeface="Roboto" panose="02000000000000000000" pitchFamily="2" charset="0"/>
      <p:regular r:id="rId15"/>
      <p:bold r:id="rId16"/>
      <p:italic r:id="rId17"/>
      <p:boldItalic r:id="rId18"/>
    </p:embeddedFont>
    <p:embeddedFont>
      <p:font typeface="United Curriculum" panose="020B0604020202020204" charset="0"/>
      <p:regular r:id="rId19"/>
      <p:bold r:id="rId20"/>
      <p:italic r:id="rId21"/>
      <p:boldItalic r:id="rId2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031FA8B-4239-4224-ACCC-4857B2408278}">
          <p14:sldIdLst>
            <p14:sldId id="444"/>
            <p14:sldId id="387"/>
            <p14:sldId id="864"/>
            <p14:sldId id="552"/>
            <p14:sldId id="563"/>
            <p14:sldId id="47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7A9426-8E71-580F-A5B8-2EE4FF047C8C}" name="Lucy Hawker" initials="LH" userId="S::Lucy.Hawker@unitedlearning.org.uk::1ef25c0a-c1f6-440b-b33b-783bdcbee9d5" providerId="AD"/>
  <p188:author id="{6B278041-E16E-856C-1960-95C6683263CF}" name="Lucy Hawker" initials="LH" userId="S::lucy.hawker@unitedlearning.org.uk::1ef25c0a-c1f6-440b-b33b-783bdcbee9d5" providerId="AD"/>
  <p188:author id="{2BCB79A2-BE31-F08A-2B37-7E70E13CC493}" name="Hannah Lewis" initials="HL" userId="S::Hannah.Lewis@unitedlearning.org.uk::ec7f32bc-6f8d-49d4-813c-f1068aa6397c" providerId="AD"/>
  <p188:author id="{6C9BADAA-4940-520A-5319-8E8EA85EDB29}" name="Charlie Cutler" initials="CC" userId="S::charlie.cutler@unitedlearning.org.uk::c5b094de-3707-4aae-994d-70175e9a1467" providerId="AD"/>
  <p188:author id="{C1970DAF-E6A3-64D7-9804-F7D68B8409F0}" name="Sally McCartney" initials="SM" userId="S::sally.mccartney@unitedlearning.org.uk::1b5c1c85-70fd-40d9-aba5-bb5ae0d377fb" providerId="AD"/>
  <p188:author id="{C833E4BA-E012-CD07-1FD3-0F30CCFF34BF}" name="Charlie Cutler" initials="CC" userId="S::Charlie.Cutler@unitedlearning.org.uk::c5b094de-3707-4aae-994d-70175e9a1467" providerId="AD"/>
  <p188:author id="{32AA7ADC-87CF-3F49-9FEA-55DCADC3FCF7}" name="Proofreader – HS" initials="HS" userId="Proofreader – HS"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 id="2" name="Jessica Quinn" initials="JQ" lastIdx="7" clrIdx="1">
    <p:extLst>
      <p:ext uri="{19B8F6BF-5375-455C-9EA6-DF929625EA0E}">
        <p15:presenceInfo xmlns:p15="http://schemas.microsoft.com/office/powerpoint/2012/main" userId="S::Jessica.Quinn@unitedlearning.org.uk::8a95f2e1-9608-4c55-8128-be797539c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A1CA"/>
    <a:srgbClr val="463359"/>
    <a:srgbClr val="48355B"/>
    <a:srgbClr val="F3DEE9"/>
    <a:srgbClr val="FFFFFF"/>
    <a:srgbClr val="BBBBBB"/>
    <a:srgbClr val="D55D5D"/>
    <a:srgbClr val="DB7474"/>
    <a:srgbClr val="0033CC"/>
    <a:srgbClr val="D9EB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018" y="67"/>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7.fntdata"/><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font" Target="fonts/font1.fntdata"/><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 Id="rId22" Type="http://schemas.openxmlformats.org/officeDocument/2006/relationships/font" Target="fonts/font8.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Lynch" userId="c3f7c6dabc58daa4" providerId="LiveId" clId="{3FA16F7F-15CE-4CF0-8F6E-E24B4643AF09}"/>
    <pc:docChg chg="delSection">
      <pc:chgData name="John Lynch" userId="c3f7c6dabc58daa4" providerId="LiveId" clId="{3FA16F7F-15CE-4CF0-8F6E-E24B4643AF09}" dt="2026-06-22T11:36:25.581" v="2" actId="17851"/>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22/06/2026</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22/06/2026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a:t>
            </a:fld>
            <a:endParaRPr lang="en-GB"/>
          </a:p>
        </p:txBody>
      </p:sp>
    </p:spTree>
    <p:extLst>
      <p:ext uri="{BB962C8B-B14F-4D97-AF65-F5344CB8AC3E}">
        <p14:creationId xmlns:p14="http://schemas.microsoft.com/office/powerpoint/2010/main" val="36268620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14" name="Freeform: Shape 13">
            <a:extLst>
              <a:ext uri="{FF2B5EF4-FFF2-40B4-BE49-F238E27FC236}">
                <a16:creationId xmlns:a16="http://schemas.microsoft.com/office/drawing/2014/main" id="{0EFCA842-1115-4049-BCE7-1E58DFD1215B}"/>
              </a:ext>
            </a:extLst>
          </p:cNvPr>
          <p:cNvSpPr/>
          <p:nvPr userDrawn="1"/>
        </p:nvSpPr>
        <p:spPr>
          <a:xfrm>
            <a:off x="0" y="2359626"/>
            <a:ext cx="464589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52804 w 8566014"/>
              <a:gd name="connsiteY3" fmla="*/ 55973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52804" y="55973"/>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Information for School Websites</a:t>
            </a:r>
            <a:endParaRPr lang="en-GB" sz="2400" b="1">
              <a:solidFill>
                <a:srgbClr val="FFFFFF"/>
              </a:solidFill>
              <a:latin typeface="United Curriculum" pitchFamily="2" charset="0"/>
              <a:ea typeface="Roboto Slab" pitchFamily="2" charset="0"/>
            </a:endParaRPr>
          </a:p>
        </p:txBody>
      </p:sp>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4645891"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53896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grpSp>
        <p:nvGrpSpPr>
          <p:cNvPr id="24" name="Group 23">
            <a:extLst>
              <a:ext uri="{FF2B5EF4-FFF2-40B4-BE49-F238E27FC236}">
                <a16:creationId xmlns:a16="http://schemas.microsoft.com/office/drawing/2014/main" id="{5C559768-E6A6-463E-92FF-7267CDB95A57}"/>
              </a:ext>
            </a:extLst>
          </p:cNvPr>
          <p:cNvGrpSpPr/>
          <p:nvPr userDrawn="1"/>
        </p:nvGrpSpPr>
        <p:grpSpPr>
          <a:xfrm>
            <a:off x="8354346" y="-8877"/>
            <a:ext cx="1065321" cy="748952"/>
            <a:chOff x="7607201" y="-8675"/>
            <a:chExt cx="1065321" cy="748952"/>
          </a:xfrm>
        </p:grpSpPr>
        <p:grpSp>
          <p:nvGrpSpPr>
            <p:cNvPr id="26" name="Group 25">
              <a:extLst>
                <a:ext uri="{FF2B5EF4-FFF2-40B4-BE49-F238E27FC236}">
                  <a16:creationId xmlns:a16="http://schemas.microsoft.com/office/drawing/2014/main" id="{1834BFE4-2764-4BE1-897F-F8AF14BAAA17}"/>
                </a:ext>
              </a:extLst>
            </p:cNvPr>
            <p:cNvGrpSpPr/>
            <p:nvPr userDrawn="1"/>
          </p:nvGrpSpPr>
          <p:grpSpPr>
            <a:xfrm>
              <a:off x="7607201" y="-8675"/>
              <a:ext cx="1065321" cy="748952"/>
              <a:chOff x="8354346" y="-8675"/>
              <a:chExt cx="1065321" cy="748952"/>
            </a:xfrm>
          </p:grpSpPr>
          <p:sp>
            <p:nvSpPr>
              <p:cNvPr id="28" name="Freeform: Shape 27">
                <a:extLst>
                  <a:ext uri="{FF2B5EF4-FFF2-40B4-BE49-F238E27FC236}">
                    <a16:creationId xmlns:a16="http://schemas.microsoft.com/office/drawing/2014/main" id="{CC59DE60-758B-49A8-83EA-186D374EBEFD}"/>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9" name="Oval 28">
                <a:extLst>
                  <a:ext uri="{FF2B5EF4-FFF2-40B4-BE49-F238E27FC236}">
                    <a16:creationId xmlns:a16="http://schemas.microsoft.com/office/drawing/2014/main" id="{DEF08932-D36E-4EE1-BADB-56B8C83DA77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2" name="Oval 31">
                <a:extLst>
                  <a:ext uri="{FF2B5EF4-FFF2-40B4-BE49-F238E27FC236}">
                    <a16:creationId xmlns:a16="http://schemas.microsoft.com/office/drawing/2014/main" id="{BA9986D7-F112-4542-A58C-5224620209B7}"/>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7" name="Picture 26" descr="Icon&#10;&#10;Description automatically generated">
              <a:extLst>
                <a:ext uri="{FF2B5EF4-FFF2-40B4-BE49-F238E27FC236}">
                  <a16:creationId xmlns:a16="http://schemas.microsoft.com/office/drawing/2014/main" id="{E128F88D-FDE5-4754-82F4-6141101C53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89933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grpSp>
        <p:nvGrpSpPr>
          <p:cNvPr id="18" name="Group 17">
            <a:extLst>
              <a:ext uri="{FF2B5EF4-FFF2-40B4-BE49-F238E27FC236}">
                <a16:creationId xmlns:a16="http://schemas.microsoft.com/office/drawing/2014/main" id="{5DBD8379-2E09-451F-A82D-FE65DB265043}"/>
              </a:ext>
            </a:extLst>
          </p:cNvPr>
          <p:cNvGrpSpPr/>
          <p:nvPr userDrawn="1"/>
        </p:nvGrpSpPr>
        <p:grpSpPr>
          <a:xfrm>
            <a:off x="8354346" y="-8877"/>
            <a:ext cx="1065321" cy="748952"/>
            <a:chOff x="7607201" y="-8675"/>
            <a:chExt cx="1065321" cy="748952"/>
          </a:xfrm>
        </p:grpSpPr>
        <p:grpSp>
          <p:nvGrpSpPr>
            <p:cNvPr id="25" name="Group 24">
              <a:extLst>
                <a:ext uri="{FF2B5EF4-FFF2-40B4-BE49-F238E27FC236}">
                  <a16:creationId xmlns:a16="http://schemas.microsoft.com/office/drawing/2014/main" id="{8A1B8BC5-AD90-48DD-BC77-D8C409232493}"/>
                </a:ext>
              </a:extLst>
            </p:cNvPr>
            <p:cNvGrpSpPr/>
            <p:nvPr userDrawn="1"/>
          </p:nvGrpSpPr>
          <p:grpSpPr>
            <a:xfrm>
              <a:off x="7607201" y="-8675"/>
              <a:ext cx="1065321" cy="748952"/>
              <a:chOff x="8354346" y="-8675"/>
              <a:chExt cx="1065321" cy="748952"/>
            </a:xfrm>
          </p:grpSpPr>
          <p:sp>
            <p:nvSpPr>
              <p:cNvPr id="27" name="Freeform: Shape 26">
                <a:extLst>
                  <a:ext uri="{FF2B5EF4-FFF2-40B4-BE49-F238E27FC236}">
                    <a16:creationId xmlns:a16="http://schemas.microsoft.com/office/drawing/2014/main" id="{C0D67A2F-F6B8-43A6-A68A-0DA5A09560C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B32A6385-AA93-4DD2-9373-1AF2BE502F60}"/>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3" name="Oval 32">
                <a:extLst>
                  <a:ext uri="{FF2B5EF4-FFF2-40B4-BE49-F238E27FC236}">
                    <a16:creationId xmlns:a16="http://schemas.microsoft.com/office/drawing/2014/main" id="{6732B8CB-5CF6-4FED-9986-D3C052A8A2F8}"/>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6" name="Picture 25" descr="Icon&#10;&#10;Description automatically generated">
              <a:extLst>
                <a:ext uri="{FF2B5EF4-FFF2-40B4-BE49-F238E27FC236}">
                  <a16:creationId xmlns:a16="http://schemas.microsoft.com/office/drawing/2014/main" id="{63FFE521-9F1D-4F90-A0BE-22A40EC0E4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3787677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grpSp>
        <p:nvGrpSpPr>
          <p:cNvPr id="17" name="Group 16">
            <a:extLst>
              <a:ext uri="{FF2B5EF4-FFF2-40B4-BE49-F238E27FC236}">
                <a16:creationId xmlns:a16="http://schemas.microsoft.com/office/drawing/2014/main" id="{93AD7552-CC83-4E3D-970D-6A2246A40FDF}"/>
              </a:ext>
            </a:extLst>
          </p:cNvPr>
          <p:cNvGrpSpPr/>
          <p:nvPr userDrawn="1"/>
        </p:nvGrpSpPr>
        <p:grpSpPr>
          <a:xfrm>
            <a:off x="8354346" y="-8877"/>
            <a:ext cx="1065321" cy="748952"/>
            <a:chOff x="7607201" y="-8675"/>
            <a:chExt cx="1065321" cy="748952"/>
          </a:xfrm>
        </p:grpSpPr>
        <p:grpSp>
          <p:nvGrpSpPr>
            <p:cNvPr id="20" name="Group 19">
              <a:extLst>
                <a:ext uri="{FF2B5EF4-FFF2-40B4-BE49-F238E27FC236}">
                  <a16:creationId xmlns:a16="http://schemas.microsoft.com/office/drawing/2014/main" id="{D043479A-9BEA-4DE1-A228-CAF87616DD0A}"/>
                </a:ext>
              </a:extLst>
            </p:cNvPr>
            <p:cNvGrpSpPr/>
            <p:nvPr userDrawn="1"/>
          </p:nvGrpSpPr>
          <p:grpSpPr>
            <a:xfrm>
              <a:off x="7607201" y="-8675"/>
              <a:ext cx="1065321" cy="748952"/>
              <a:chOff x="8354346" y="-8675"/>
              <a:chExt cx="1065321" cy="748952"/>
            </a:xfrm>
          </p:grpSpPr>
          <p:sp>
            <p:nvSpPr>
              <p:cNvPr id="22" name="Freeform: Shape 21">
                <a:extLst>
                  <a:ext uri="{FF2B5EF4-FFF2-40B4-BE49-F238E27FC236}">
                    <a16:creationId xmlns:a16="http://schemas.microsoft.com/office/drawing/2014/main" id="{6476FD17-20EB-449A-9366-B6A9B46BC637}"/>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4652A866-A903-4D46-87DB-8F2F2809AC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30" name="Oval 29">
                <a:extLst>
                  <a:ext uri="{FF2B5EF4-FFF2-40B4-BE49-F238E27FC236}">
                    <a16:creationId xmlns:a16="http://schemas.microsoft.com/office/drawing/2014/main" id="{352FCA6B-E539-4D64-8A69-1B54EA534415}"/>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1" name="Picture 20" descr="Icon&#10;&#10;Description automatically generated">
              <a:extLst>
                <a:ext uri="{FF2B5EF4-FFF2-40B4-BE49-F238E27FC236}">
                  <a16:creationId xmlns:a16="http://schemas.microsoft.com/office/drawing/2014/main" id="{F046EDD7-405B-4297-A877-EF9E24ABB3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Tree>
    <p:extLst>
      <p:ext uri="{BB962C8B-B14F-4D97-AF65-F5344CB8AC3E}">
        <p14:creationId xmlns:p14="http://schemas.microsoft.com/office/powerpoint/2010/main" val="171571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4181BF-624C-4B8D-86BA-BF188167BE60}"/>
              </a:ext>
            </a:extLst>
          </p:cNvPr>
          <p:cNvGrpSpPr/>
          <p:nvPr userDrawn="1"/>
        </p:nvGrpSpPr>
        <p:grpSpPr>
          <a:xfrm>
            <a:off x="8354347" y="-9236"/>
            <a:ext cx="1065321" cy="748952"/>
            <a:chOff x="7607201" y="-8675"/>
            <a:chExt cx="1065321" cy="748952"/>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7607201" y="-8675"/>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4" name="Picture 13" descr="Icon&#10;&#10;Description automatically generated">
              <a:extLst>
                <a:ext uri="{FF2B5EF4-FFF2-40B4-BE49-F238E27FC236}">
                  <a16:creationId xmlns:a16="http://schemas.microsoft.com/office/drawing/2014/main" id="{CAB43AB1-CBD7-40BD-915D-0D6F8F566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79341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3911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6" name="Group 15">
            <a:extLst>
              <a:ext uri="{FF2B5EF4-FFF2-40B4-BE49-F238E27FC236}">
                <a16:creationId xmlns:a16="http://schemas.microsoft.com/office/drawing/2014/main" id="{3F013E2B-DA64-44C8-95C3-8F7889E6CDF1}"/>
              </a:ext>
            </a:extLst>
          </p:cNvPr>
          <p:cNvGrpSpPr/>
          <p:nvPr userDrawn="1"/>
        </p:nvGrpSpPr>
        <p:grpSpPr>
          <a:xfrm>
            <a:off x="8354347" y="-9236"/>
            <a:ext cx="1065321" cy="748952"/>
            <a:chOff x="7607201" y="-8675"/>
            <a:chExt cx="1065321" cy="748952"/>
          </a:xfrm>
        </p:grpSpPr>
        <p:grpSp>
          <p:nvGrpSpPr>
            <p:cNvPr id="17" name="Group 16">
              <a:extLst>
                <a:ext uri="{FF2B5EF4-FFF2-40B4-BE49-F238E27FC236}">
                  <a16:creationId xmlns:a16="http://schemas.microsoft.com/office/drawing/2014/main" id="{FA4AF540-461E-4C74-AB56-6D7AE3C35367}"/>
                </a:ext>
              </a:extLst>
            </p:cNvPr>
            <p:cNvGrpSpPr/>
            <p:nvPr userDrawn="1"/>
          </p:nvGrpSpPr>
          <p:grpSpPr>
            <a:xfrm>
              <a:off x="7607201" y="-8675"/>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8" name="Picture 17" descr="Icon&#10;&#10;Description automatically generated">
              <a:extLst>
                <a:ext uri="{FF2B5EF4-FFF2-40B4-BE49-F238E27FC236}">
                  <a16:creationId xmlns:a16="http://schemas.microsoft.com/office/drawing/2014/main" id="{96C2724A-B545-4FE3-A165-79F59BCC86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spTree>
    <p:extLst>
      <p:ext uri="{BB962C8B-B14F-4D97-AF65-F5344CB8AC3E}">
        <p14:creationId xmlns:p14="http://schemas.microsoft.com/office/powerpoint/2010/main" val="323567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3F5EB49B-4826-4C95-9114-E1AFF09470A6}"/>
              </a:ext>
            </a:extLst>
          </p:cNvPr>
          <p:cNvGrpSpPr/>
          <p:nvPr userDrawn="1"/>
        </p:nvGrpSpPr>
        <p:grpSpPr>
          <a:xfrm>
            <a:off x="8354347" y="-9236"/>
            <a:ext cx="1065321" cy="748952"/>
            <a:chOff x="7607201" y="-8675"/>
            <a:chExt cx="1065321" cy="748952"/>
          </a:xfrm>
        </p:grpSpPr>
        <p:grpSp>
          <p:nvGrpSpPr>
            <p:cNvPr id="19" name="Group 18">
              <a:extLst>
                <a:ext uri="{FF2B5EF4-FFF2-40B4-BE49-F238E27FC236}">
                  <a16:creationId xmlns:a16="http://schemas.microsoft.com/office/drawing/2014/main" id="{937BEF76-B4A4-467E-8FD5-59E204D9FA27}"/>
                </a:ext>
              </a:extLst>
            </p:cNvPr>
            <p:cNvGrpSpPr/>
            <p:nvPr userDrawn="1"/>
          </p:nvGrpSpPr>
          <p:grpSpPr>
            <a:xfrm>
              <a:off x="7607201" y="-8675"/>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0" name="Picture 19" descr="Icon&#10;&#10;Description automatically generated">
              <a:extLst>
                <a:ext uri="{FF2B5EF4-FFF2-40B4-BE49-F238E27FC236}">
                  <a16:creationId xmlns:a16="http://schemas.microsoft.com/office/drawing/2014/main" id="{F2099B33-2A68-4705-AA76-686C72807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spTree>
    <p:extLst>
      <p:ext uri="{BB962C8B-B14F-4D97-AF65-F5344CB8AC3E}">
        <p14:creationId xmlns:p14="http://schemas.microsoft.com/office/powerpoint/2010/main" val="2496367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8" name="Group 17">
            <a:extLst>
              <a:ext uri="{FF2B5EF4-FFF2-40B4-BE49-F238E27FC236}">
                <a16:creationId xmlns:a16="http://schemas.microsoft.com/office/drawing/2014/main" id="{BC84C800-34AE-45CC-8985-808CC933CD2C}"/>
              </a:ext>
            </a:extLst>
          </p:cNvPr>
          <p:cNvGrpSpPr/>
          <p:nvPr userDrawn="1"/>
        </p:nvGrpSpPr>
        <p:grpSpPr>
          <a:xfrm>
            <a:off x="8354347" y="-9236"/>
            <a:ext cx="1065321" cy="748952"/>
            <a:chOff x="7607201" y="-8675"/>
            <a:chExt cx="1065321" cy="748952"/>
          </a:xfrm>
        </p:grpSpPr>
        <p:grpSp>
          <p:nvGrpSpPr>
            <p:cNvPr id="24" name="Group 23">
              <a:extLst>
                <a:ext uri="{FF2B5EF4-FFF2-40B4-BE49-F238E27FC236}">
                  <a16:creationId xmlns:a16="http://schemas.microsoft.com/office/drawing/2014/main" id="{BCF08F39-9EDD-4326-B639-0565B67E5F5D}"/>
                </a:ext>
              </a:extLst>
            </p:cNvPr>
            <p:cNvGrpSpPr/>
            <p:nvPr userDrawn="1"/>
          </p:nvGrpSpPr>
          <p:grpSpPr>
            <a:xfrm>
              <a:off x="7607201" y="-8675"/>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5" name="Picture 24" descr="Icon&#10;&#10;Description automatically generated">
              <a:extLst>
                <a:ext uri="{FF2B5EF4-FFF2-40B4-BE49-F238E27FC236}">
                  <a16:creationId xmlns:a16="http://schemas.microsoft.com/office/drawing/2014/main" id="{A7B56A4C-2A68-4F21-995A-9276D30FE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spTree>
    <p:extLst>
      <p:ext uri="{BB962C8B-B14F-4D97-AF65-F5344CB8AC3E}">
        <p14:creationId xmlns:p14="http://schemas.microsoft.com/office/powerpoint/2010/main" val="236652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85E81916-54E8-459A-987B-78854A030B53}"/>
              </a:ext>
            </a:extLst>
          </p:cNvPr>
          <p:cNvGrpSpPr/>
          <p:nvPr userDrawn="1"/>
        </p:nvGrpSpPr>
        <p:grpSpPr>
          <a:xfrm>
            <a:off x="8354346" y="-8877"/>
            <a:ext cx="1065321" cy="748952"/>
            <a:chOff x="7607201" y="-8675"/>
            <a:chExt cx="1065321" cy="748952"/>
          </a:xfrm>
        </p:grpSpPr>
        <p:grpSp>
          <p:nvGrpSpPr>
            <p:cNvPr id="21" name="Group 20">
              <a:extLst>
                <a:ext uri="{FF2B5EF4-FFF2-40B4-BE49-F238E27FC236}">
                  <a16:creationId xmlns:a16="http://schemas.microsoft.com/office/drawing/2014/main" id="{E0EAA518-848E-4028-A16C-2F5ADD7DCCFB}"/>
                </a:ext>
              </a:extLst>
            </p:cNvPr>
            <p:cNvGrpSpPr/>
            <p:nvPr userDrawn="1"/>
          </p:nvGrpSpPr>
          <p:grpSpPr>
            <a:xfrm>
              <a:off x="7607201" y="-8675"/>
              <a:ext cx="1065321" cy="748952"/>
              <a:chOff x="8354346" y="-8675"/>
              <a:chExt cx="1065321" cy="748952"/>
            </a:xfrm>
          </p:grpSpPr>
          <p:sp>
            <p:nvSpPr>
              <p:cNvPr id="23" name="Freeform: Shape 22">
                <a:extLst>
                  <a:ext uri="{FF2B5EF4-FFF2-40B4-BE49-F238E27FC236}">
                    <a16:creationId xmlns:a16="http://schemas.microsoft.com/office/drawing/2014/main" id="{01F41F55-9008-4189-8E39-8E8E708AB71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5" name="Oval 24">
                <a:extLst>
                  <a:ext uri="{FF2B5EF4-FFF2-40B4-BE49-F238E27FC236}">
                    <a16:creationId xmlns:a16="http://schemas.microsoft.com/office/drawing/2014/main" id="{905860C6-66B1-4724-838E-E326A1866426}"/>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6" name="Oval 25">
                <a:extLst>
                  <a:ext uri="{FF2B5EF4-FFF2-40B4-BE49-F238E27FC236}">
                    <a16:creationId xmlns:a16="http://schemas.microsoft.com/office/drawing/2014/main" id="{1C60CA21-294B-48D9-8A6C-0B116F4E8EE6}"/>
                  </a:ext>
                </a:extLst>
              </p:cNvPr>
              <p:cNvSpPr/>
              <p:nvPr userDrawn="1"/>
            </p:nvSpPr>
            <p:spPr>
              <a:xfrm>
                <a:off x="8620637" y="103820"/>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2" name="Picture 21" descr="Icon&#10;&#10;Description automatically generated">
              <a:extLst>
                <a:ext uri="{FF2B5EF4-FFF2-40B4-BE49-F238E27FC236}">
                  <a16:creationId xmlns:a16="http://schemas.microsoft.com/office/drawing/2014/main" id="{D38566C9-9CD1-4BF5-83BF-A433DCAFE8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760" y="168762"/>
              <a:ext cx="363996" cy="438366"/>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428720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Layout 1">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728883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4"/>
            <a:ext cx="6845992"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charset="0"/>
                <a:ea typeface="Roboto" panose="02000000000000000000" pitchFamily="2" charset="0"/>
                <a:cs typeface="Times New Roman" panose="02020603050405020304" pitchFamily="18" charset="0"/>
              </a:rPr>
              <a:t> </a:t>
            </a:r>
            <a:endParaRPr lang="en-GB" sz="1050">
              <a:solidFill>
                <a:schemeClr val="bg2"/>
              </a:solidFill>
              <a:latin typeface="United Curriculum" charset="0"/>
              <a:ea typeface="Roboto" panose="02000000000000000000" pitchFamily="2" charset="0"/>
              <a:cs typeface="Times New Roman" panose="02020603050405020304" pitchFamily="18" charset="0"/>
            </a:endParaRPr>
          </a:p>
        </p:txBody>
      </p:sp>
      <p:grpSp>
        <p:nvGrpSpPr>
          <p:cNvPr id="21" name="Group 20">
            <a:extLst>
              <a:ext uri="{FF2B5EF4-FFF2-40B4-BE49-F238E27FC236}">
                <a16:creationId xmlns:a16="http://schemas.microsoft.com/office/drawing/2014/main" id="{D84006F8-EFE8-408C-815A-1DF9F6A9EEFF}"/>
              </a:ext>
            </a:extLst>
          </p:cNvPr>
          <p:cNvGrpSpPr/>
          <p:nvPr userDrawn="1"/>
        </p:nvGrpSpPr>
        <p:grpSpPr>
          <a:xfrm>
            <a:off x="8354346" y="-8675"/>
            <a:ext cx="1065321" cy="748952"/>
            <a:chOff x="8354346" y="-8675"/>
            <a:chExt cx="1065321" cy="748952"/>
          </a:xfrm>
        </p:grpSpPr>
        <p:sp>
          <p:nvSpPr>
            <p:cNvPr id="23" name="Freeform: Shape 22">
              <a:extLst>
                <a:ext uri="{FF2B5EF4-FFF2-40B4-BE49-F238E27FC236}">
                  <a16:creationId xmlns:a16="http://schemas.microsoft.com/office/drawing/2014/main" id="{612CA4B9-7BEF-405D-BA32-16C37906913A}"/>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F5122A6B-0B9D-4C92-91DC-35803E0BF86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C0A0AE54-273F-4C20-9339-93FE79C657C0}"/>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grpSp>
        <p:nvGrpSpPr>
          <p:cNvPr id="2" name="Group 1">
            <a:extLst>
              <a:ext uri="{FF2B5EF4-FFF2-40B4-BE49-F238E27FC236}">
                <a16:creationId xmlns:a16="http://schemas.microsoft.com/office/drawing/2014/main" id="{510E9D76-B87B-9C63-F637-3308FA720F4F}"/>
              </a:ext>
            </a:extLst>
          </p:cNvPr>
          <p:cNvGrpSpPr/>
          <p:nvPr userDrawn="1"/>
        </p:nvGrpSpPr>
        <p:grpSpPr>
          <a:xfrm>
            <a:off x="7518516" y="-8675"/>
            <a:ext cx="1065321" cy="748952"/>
            <a:chOff x="8354346" y="-8675"/>
            <a:chExt cx="1065321" cy="748952"/>
          </a:xfrm>
        </p:grpSpPr>
        <p:sp>
          <p:nvSpPr>
            <p:cNvPr id="3" name="Freeform: Shape 2">
              <a:extLst>
                <a:ext uri="{FF2B5EF4-FFF2-40B4-BE49-F238E27FC236}">
                  <a16:creationId xmlns:a16="http://schemas.microsoft.com/office/drawing/2014/main" id="{203FE7B3-FB30-5355-7BD4-A562FAB47289}"/>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8C98705A-343C-EF7F-53E8-A64B58BFC499}"/>
                </a:ext>
              </a:extLst>
            </p:cNvPr>
            <p:cNvSpPr/>
            <p:nvPr/>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1BD37747-B5D5-207C-2E76-17D3C64F2ED4}"/>
                </a:ext>
              </a:extLst>
            </p:cNvPr>
            <p:cNvSpPr/>
            <p:nvPr/>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6" name="Picture 5" descr="Icon&#10;&#10;Description automatically generated">
            <a:extLst>
              <a:ext uri="{FF2B5EF4-FFF2-40B4-BE49-F238E27FC236}">
                <a16:creationId xmlns:a16="http://schemas.microsoft.com/office/drawing/2014/main" id="{2B3BF4CA-72A6-B60C-17D8-E1C17B8BC2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09905" y="168560"/>
            <a:ext cx="363996" cy="438366"/>
          </a:xfrm>
          <a:prstGeom prst="rect">
            <a:avLst/>
          </a:prstGeom>
        </p:spPr>
      </p:pic>
    </p:spTree>
    <p:extLst>
      <p:ext uri="{BB962C8B-B14F-4D97-AF65-F5344CB8AC3E}">
        <p14:creationId xmlns:p14="http://schemas.microsoft.com/office/powerpoint/2010/main" val="337123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83238790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943083038"/>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History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0497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32600"/>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Geography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107708896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0FB396E9-1DCC-4496-81EC-C903CE27EACE}"/>
              </a:ext>
            </a:extLst>
          </p:cNvPr>
          <p:cNvSpPr txBox="1">
            <a:spLocks/>
          </p:cNvSpPr>
          <p:nvPr/>
        </p:nvSpPr>
        <p:spPr>
          <a:xfrm>
            <a:off x="237299" y="425848"/>
            <a:ext cx="8840713" cy="680684"/>
          </a:xfrm>
          <a:prstGeom prst="rect">
            <a:avLst/>
          </a:prstGeom>
        </p:spPr>
        <p:txBody>
          <a:bodyPr vert="horz" lIns="91440" tIns="45720" rIns="91440" bIns="45720" rtlCol="0" anchor="ctr">
            <a:noAutofit/>
          </a:bodyPr>
          <a:lstStyle>
            <a:defPPr>
              <a:defRPr lang="en-US"/>
            </a:defPPr>
            <a:lvl1pPr marL="0" indent="0" algn="l" defTabSz="457200" rtl="0" eaLnBrk="1" latinLnBrk="0" hangingPunct="1">
              <a:lnSpc>
                <a:spcPts val="2400"/>
              </a:lnSpc>
              <a:spcBef>
                <a:spcPts val="0"/>
              </a:spcBef>
              <a:buNone/>
              <a:defRPr sz="1800" b="1" kern="100" spc="100" baseline="0">
                <a:solidFill>
                  <a:schemeClr val="bg1"/>
                </a:solidFill>
                <a:latin typeface="ABeeZee" panose="02000000000000000000" pitchFamily="2"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5000"/>
              </a:lnSpc>
              <a:defRPr/>
            </a:pPr>
            <a:r>
              <a:rPr lang="en-US" sz="4800" spc="150">
                <a:ln w="12700">
                  <a:solidFill>
                    <a:schemeClr val="accent1"/>
                  </a:solidFill>
                </a:ln>
                <a:solidFill>
                  <a:schemeClr val="accent1"/>
                </a:solidFill>
                <a:latin typeface="United Curriculum" pitchFamily="2" charset="0"/>
                <a:ea typeface="Roboto Slab" pitchFamily="2" charset="0"/>
                <a:cs typeface="Open Sans" panose="020B0606030504020204" pitchFamily="34" charset="0"/>
              </a:rPr>
              <a:t>United Curriculum</a:t>
            </a:r>
          </a:p>
        </p:txBody>
      </p:sp>
      <p:sp>
        <p:nvSpPr>
          <p:cNvPr id="3" name="Text Placeholder 6">
            <a:extLst>
              <a:ext uri="{FF2B5EF4-FFF2-40B4-BE49-F238E27FC236}">
                <a16:creationId xmlns:a16="http://schemas.microsoft.com/office/drawing/2014/main" id="{03ADBFFC-EB38-4BC2-A867-ED771660BB1F}"/>
              </a:ext>
            </a:extLst>
          </p:cNvPr>
          <p:cNvSpPr txBox="1">
            <a:spLocks/>
          </p:cNvSpPr>
          <p:nvPr/>
        </p:nvSpPr>
        <p:spPr>
          <a:xfrm>
            <a:off x="307398" y="1559109"/>
            <a:ext cx="4219632" cy="547047"/>
          </a:xfrm>
          <a:prstGeom prst="rect">
            <a:avLst/>
          </a:prstGeom>
        </p:spPr>
        <p:txBody>
          <a:bodyPr anchor="ctr"/>
          <a:lstStyle>
            <a:lvl1pPr marL="0" indent="0" algn="l" defTabSz="914400" rtl="0" eaLnBrk="1" latinLnBrk="0" hangingPunct="1">
              <a:lnSpc>
                <a:spcPts val="2400"/>
              </a:lnSpc>
              <a:spcBef>
                <a:spcPts val="0"/>
              </a:spcBef>
              <a:buFont typeface="Arial" panose="020B0604020202020204" pitchFamily="34" charset="0"/>
              <a:buNone/>
              <a:defRPr sz="1800" b="1" kern="1200">
                <a:solidFill>
                  <a:srgbClr val="565656"/>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a:solidFill>
                  <a:schemeClr val="tx1"/>
                </a:solidFill>
              </a:rPr>
              <a:t>Primary Geography</a:t>
            </a:r>
            <a:endParaRPr lang="en-GB" sz="3200" b="0">
              <a:solidFill>
                <a:schemeClr val="tx1"/>
              </a:solidFill>
            </a:endParaRPr>
          </a:p>
        </p:txBody>
      </p:sp>
      <p:pic>
        <p:nvPicPr>
          <p:cNvPr id="4" name="Picture 3">
            <a:extLst>
              <a:ext uri="{FF2B5EF4-FFF2-40B4-BE49-F238E27FC236}">
                <a16:creationId xmlns:a16="http://schemas.microsoft.com/office/drawing/2014/main" id="{47908EDA-5E6D-40CB-9BE2-A574FC46A8A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736979" y="2538571"/>
            <a:ext cx="2977646" cy="3592384"/>
          </a:xfrm>
          <a:prstGeom prst="rect">
            <a:avLst/>
          </a:prstGeom>
        </p:spPr>
      </p:pic>
      <p:sp>
        <p:nvSpPr>
          <p:cNvPr id="6" name="TextBox 5">
            <a:extLst>
              <a:ext uri="{FF2B5EF4-FFF2-40B4-BE49-F238E27FC236}">
                <a16:creationId xmlns:a16="http://schemas.microsoft.com/office/drawing/2014/main" id="{0558602D-F219-5C91-727D-EAB04971831F}"/>
              </a:ext>
            </a:extLst>
          </p:cNvPr>
          <p:cNvSpPr txBox="1"/>
          <p:nvPr/>
        </p:nvSpPr>
        <p:spPr>
          <a:xfrm>
            <a:off x="1073426" y="2643809"/>
            <a:ext cx="184731" cy="369332"/>
          </a:xfrm>
          <a:prstGeom prst="rect">
            <a:avLst/>
          </a:prstGeom>
          <a:noFill/>
        </p:spPr>
        <p:txBody>
          <a:bodyPr wrap="none" rtlCol="0">
            <a:spAutoFit/>
          </a:bodyPr>
          <a:lstStyle/>
          <a:p>
            <a:endParaRPr lang="en-GB"/>
          </a:p>
        </p:txBody>
      </p:sp>
      <p:pic>
        <p:nvPicPr>
          <p:cNvPr id="10" name="Picture 9">
            <a:extLst>
              <a:ext uri="{FF2B5EF4-FFF2-40B4-BE49-F238E27FC236}">
                <a16:creationId xmlns:a16="http://schemas.microsoft.com/office/drawing/2014/main" id="{0BFEF428-C4A9-98E5-58A9-B88E62CE5027}"/>
              </a:ext>
            </a:extLst>
          </p:cNvPr>
          <p:cNvPicPr>
            <a:picLocks noChangeAspect="1"/>
          </p:cNvPicPr>
          <p:nvPr/>
        </p:nvPicPr>
        <p:blipFill>
          <a:blip r:embed="rId4"/>
          <a:stretch>
            <a:fillRect/>
          </a:stretch>
        </p:blipFill>
        <p:spPr>
          <a:xfrm>
            <a:off x="134938" y="3259072"/>
            <a:ext cx="5139796" cy="1171575"/>
          </a:xfrm>
          <a:prstGeom prst="rect">
            <a:avLst/>
          </a:prstGeom>
        </p:spPr>
      </p:pic>
    </p:spTree>
    <p:extLst>
      <p:ext uri="{BB962C8B-B14F-4D97-AF65-F5344CB8AC3E}">
        <p14:creationId xmlns:p14="http://schemas.microsoft.com/office/powerpoint/2010/main" val="3136639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E45F49-D03F-4923-9538-9784DCDFFE48}"/>
              </a:ext>
            </a:extLst>
          </p:cNvPr>
          <p:cNvSpPr>
            <a:spLocks noGrp="1"/>
          </p:cNvSpPr>
          <p:nvPr>
            <p:ph type="body" sz="quarter" idx="10"/>
          </p:nvPr>
        </p:nvSpPr>
        <p:spPr/>
        <p:txBody>
          <a:bodyPr/>
          <a:lstStyle/>
          <a:p>
            <a:r>
              <a:rPr lang="en-GB"/>
              <a:t>Principles of the Geography Curriculum</a:t>
            </a:r>
          </a:p>
        </p:txBody>
      </p:sp>
      <p:sp>
        <p:nvSpPr>
          <p:cNvPr id="6" name="TextBox 5">
            <a:extLst>
              <a:ext uri="{FF2B5EF4-FFF2-40B4-BE49-F238E27FC236}">
                <a16:creationId xmlns:a16="http://schemas.microsoft.com/office/drawing/2014/main" id="{3D847AA8-0D90-444A-A471-42E91855B087}"/>
              </a:ext>
            </a:extLst>
          </p:cNvPr>
          <p:cNvSpPr txBox="1"/>
          <p:nvPr/>
        </p:nvSpPr>
        <p:spPr>
          <a:xfrm>
            <a:off x="203201" y="855115"/>
            <a:ext cx="9162906" cy="5601533"/>
          </a:xfrm>
          <a:prstGeom prst="rect">
            <a:avLst/>
          </a:prstGeom>
          <a:noFill/>
        </p:spPr>
        <p:txBody>
          <a:bodyPr wrap="square" anchor="t">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US" sz="14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mn-cs"/>
              </a:rPr>
              <a:t>The United Curriculum for geography provides all children, regardless of their background, with:</a:t>
            </a:r>
          </a:p>
          <a:p>
            <a:pPr marL="285750" marR="0" lvl="0" indent="-28575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Relevant</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and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coherent substantive knowledge </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of the world, which is built gradually using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subject-specific pedagogy</a:t>
            </a:r>
            <a:r>
              <a:rPr kumimoji="0" lang="en-US" sz="1200" b="0"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 </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from EYFS to Year 6 and beyond.</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Substantive knowledge – both conceptual and procedural – is selected to build pupils’ understanding of three geographical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vertical concepts</a:t>
            </a:r>
            <a:r>
              <a:rPr kumimoji="0" lang="en-US" sz="1200" b="0"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a:t>
            </a:r>
          </a:p>
          <a:p>
            <a:pPr marL="630000" marR="0" lvl="1" indent="-17280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Space and Place</a:t>
            </a:r>
          </a:p>
          <a:p>
            <a:pPr marL="914400" marR="0" lvl="2" indent="0" algn="l" defTabSz="4572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Developing an understanding of space through ideas related to location, distribution, pattern and distance.</a:t>
            </a:r>
          </a:p>
          <a:p>
            <a:pPr marL="914400" marR="0" lvl="2" indent="0" algn="l" defTabSz="4572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Developing a sense of place and character through ideas related to identity, home, community, landscapes and diversity, and examining a range of case studies from across the globe.</a:t>
            </a:r>
          </a:p>
          <a:p>
            <a:pPr marL="628650" marR="0" lvl="1" indent="-1714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Physical Processes</a:t>
            </a:r>
          </a:p>
          <a:p>
            <a:pPr marL="914400" marR="0" lvl="2" indent="0" algn="l" defTabSz="4572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How the Earth’s natural processes shape and change the surface of the Earth. This includes both </a:t>
            </a:r>
            <a:r>
              <a:rPr kumimoji="0" lang="en-US" sz="12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Geology &amp; Earth Science </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aspects, such as the structure of the Earth and physical features we see on the land, as well as </a:t>
            </a:r>
            <a:r>
              <a:rPr kumimoji="0" lang="en-US" sz="12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Environmental Science </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aspects, such as the weather and our changing climate. Both of these are threaded through the </a:t>
            </a:r>
            <a:r>
              <a:rPr kumimoji="0" lang="en-US" sz="1200" b="1" i="0" u="none" strike="noStrike" kern="1200" cap="none" spc="0" normalizeH="0" baseline="0" noProof="0">
                <a:ln>
                  <a:noFill/>
                </a:ln>
                <a:solidFill>
                  <a:srgbClr val="D17E3F"/>
                </a:solidFill>
                <a:effectLst/>
                <a:uLnTx/>
                <a:uFillTx/>
                <a:latin typeface="Roboto" panose="02000000000000000000" pitchFamily="2" charset="0"/>
                <a:ea typeface="Roboto" panose="02000000000000000000" pitchFamily="2" charset="0"/>
                <a:cs typeface="Arial"/>
              </a:rPr>
              <a:t>science</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curriculum too.</a:t>
            </a:r>
          </a:p>
          <a:p>
            <a:pPr marL="628650" marR="0" lvl="1" indent="-1714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Human Processes</a:t>
            </a:r>
          </a:p>
          <a:p>
            <a:pPr marL="914400" marR="0" lvl="2" indent="0" algn="l" defTabSz="457200" rtl="0" eaLnBrk="1" fontAlgn="auto" latinLnBrk="0" hangingPunct="1">
              <a:lnSpc>
                <a:spcPct val="100000"/>
              </a:lnSpc>
              <a:spcBef>
                <a:spcPts val="0"/>
              </a:spcBef>
              <a:spcAft>
                <a:spcPts val="1200"/>
              </a:spcAft>
              <a:buClrTx/>
              <a:buSzTx/>
              <a:buFontTx/>
              <a:buNone/>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The processes and phenomena that are caused by or relate to people, including our </a:t>
            </a:r>
            <a:r>
              <a:rPr kumimoji="0" lang="en-US" sz="12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Use of Resources</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the distribution and changes to the </a:t>
            </a:r>
            <a:r>
              <a:rPr kumimoji="0" lang="en-US" sz="12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Population &amp; Communities</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and the features of the </a:t>
            </a:r>
            <a:r>
              <a:rPr kumimoji="0" lang="en-US" sz="120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Economy &amp; Development</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a:t>
            </a:r>
          </a:p>
          <a:p>
            <a:pPr marL="285750" marR="0" lvl="0" indent="-28575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A balanced view of the countries of the world, to address or even preempt misconceptions and negative stereotypes.</a:t>
            </a:r>
          </a:p>
          <a:p>
            <a:pPr marL="285750" marR="0" lvl="0" indent="-28575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Explicit teaching of core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disciplinary knowledge</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and the ability to approach challenging, geographically-valid questions. Geographical enquiry skills have been sequenced across the year groups and, where appropriate, review and build on relevant knowledge that is </a:t>
            </a:r>
            <a:r>
              <a:rPr kumimoji="0" lang="en-US" sz="120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Arial"/>
              </a:rPr>
              <a:t>first taught in </a:t>
            </a:r>
            <a:r>
              <a:rPr kumimoji="0" lang="en-US" sz="1200" b="1" i="0" u="none" strike="noStrike" kern="1200" cap="none" spc="0" normalizeH="0" baseline="0" noProof="0">
                <a:ln>
                  <a:noFill/>
                </a:ln>
                <a:solidFill>
                  <a:srgbClr val="4E83BE"/>
                </a:solidFill>
                <a:effectLst/>
                <a:uLnTx/>
                <a:uFillTx/>
                <a:latin typeface="Roboto" panose="02000000000000000000" pitchFamily="2" charset="0"/>
                <a:ea typeface="Roboto" panose="02000000000000000000" pitchFamily="2" charset="0"/>
                <a:cs typeface="Arial"/>
              </a:rPr>
              <a:t>mathematics</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 </a:t>
            </a:r>
            <a:r>
              <a:rPr kumimoji="0" lang="en-US" sz="120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Arial"/>
              </a:rPr>
              <a:t>or</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 </a:t>
            </a:r>
            <a:r>
              <a:rPr kumimoji="0" lang="en-US" sz="1200" b="1" i="0" u="none" strike="noStrike" kern="1200" cap="none" spc="0" normalizeH="0" baseline="0" noProof="0">
                <a:ln>
                  <a:noFill/>
                </a:ln>
                <a:solidFill>
                  <a:srgbClr val="D17E3F"/>
                </a:solidFill>
                <a:effectLst/>
                <a:uLnTx/>
                <a:uFillTx/>
                <a:latin typeface="Roboto" panose="02000000000000000000" pitchFamily="2" charset="0"/>
                <a:ea typeface="Roboto" panose="02000000000000000000" pitchFamily="2" charset="0"/>
                <a:cs typeface="Arial"/>
              </a:rPr>
              <a:t>science</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such as interpreting line graphs or setting hypotheses.</a:t>
            </a:r>
          </a:p>
          <a:p>
            <a:pPr marL="285750" marR="0" lvl="0" indent="-28575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Opportunities to undertake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fieldwork</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outside the classroom and virtually. Fieldwork is </a:t>
            </a:r>
            <a:r>
              <a:rPr kumimoji="0" lang="en-US" sz="1200" b="1" i="0" u="none" strike="noStrike" kern="1200" cap="none" spc="0" normalizeH="0" baseline="0" noProof="0">
                <a:ln>
                  <a:noFill/>
                </a:ln>
                <a:solidFill>
                  <a:srgbClr val="8262A6"/>
                </a:solidFill>
                <a:effectLst/>
                <a:uLnTx/>
                <a:uFillTx/>
                <a:latin typeface="Roboto" panose="02000000000000000000" pitchFamily="2" charset="0"/>
                <a:ea typeface="Roboto" panose="02000000000000000000" pitchFamily="2" charset="0"/>
                <a:cs typeface="Arial"/>
              </a:rPr>
              <a:t>purposeful</a:t>
            </a:r>
            <a:r>
              <a:rPr kumimoji="0" lang="en-US" sz="12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Arial"/>
              </a:rPr>
              <a:t>, and either gives pupils the opportunity to put into practice relevant disciplinary knowledge or to reinforce their substantive knowledge.</a:t>
            </a:r>
          </a:p>
        </p:txBody>
      </p:sp>
    </p:spTree>
    <p:extLst>
      <p:ext uri="{BB962C8B-B14F-4D97-AF65-F5344CB8AC3E}">
        <p14:creationId xmlns:p14="http://schemas.microsoft.com/office/powerpoint/2010/main" val="2372894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6CB29-6C4B-79C3-65A3-705F6ED5B70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24C27E3-9849-A95A-65CD-FEBB4697899D}"/>
              </a:ext>
            </a:extLst>
          </p:cNvPr>
          <p:cNvSpPr>
            <a:spLocks noGrp="1"/>
          </p:cNvSpPr>
          <p:nvPr>
            <p:ph type="body" sz="quarter" idx="10"/>
          </p:nvPr>
        </p:nvSpPr>
        <p:spPr/>
        <p:txBody>
          <a:bodyPr/>
          <a:lstStyle/>
          <a:p>
            <a:r>
              <a:rPr lang="en-GB" noProof="0" dirty="0"/>
              <a:t>United Curriculum: </a:t>
            </a:r>
            <a:r>
              <a:rPr lang="en-GB" noProof="0" dirty="0">
                <a:ln w="12700">
                  <a:solidFill>
                    <a:schemeClr val="accent1"/>
                  </a:solidFill>
                </a:ln>
                <a:solidFill>
                  <a:schemeClr val="accent1"/>
                </a:solidFill>
              </a:rPr>
              <a:t>Geography</a:t>
            </a:r>
          </a:p>
        </p:txBody>
      </p:sp>
      <p:sp>
        <p:nvSpPr>
          <p:cNvPr id="108" name="TextBox 107">
            <a:extLst>
              <a:ext uri="{FF2B5EF4-FFF2-40B4-BE49-F238E27FC236}">
                <a16:creationId xmlns:a16="http://schemas.microsoft.com/office/drawing/2014/main" id="{5A7D5E97-8D0F-39A6-299B-F3DE1F57668F}"/>
              </a:ext>
            </a:extLst>
          </p:cNvPr>
          <p:cNvSpPr txBox="1"/>
          <p:nvPr/>
        </p:nvSpPr>
        <p:spPr>
          <a:xfrm>
            <a:off x="2715770" y="3704008"/>
            <a:ext cx="935565" cy="338554"/>
          </a:xfrm>
          <a:prstGeom prst="rect">
            <a:avLst/>
          </a:prstGeom>
          <a:noFill/>
        </p:spPr>
        <p:txBody>
          <a:bodyPr wrap="square" rtlCol="0">
            <a:spAutoFit/>
          </a:bodyPr>
          <a:lstStyle/>
          <a:p>
            <a:pPr algn="ctr"/>
            <a:r>
              <a:rPr lang="en-GB" sz="1600" noProof="0" dirty="0">
                <a:ln/>
                <a:solidFill>
                  <a:srgbClr val="FFFFFF"/>
                </a:solidFill>
                <a:latin typeface="Roboto" panose="02000000000000000000" pitchFamily="2" charset="0"/>
                <a:ea typeface="Roboto" panose="02000000000000000000" pitchFamily="2" charset="0"/>
                <a:cs typeface="Roboto" panose="02000000000000000000" pitchFamily="2" charset="0"/>
                <a:sym typeface="United Curriculum"/>
                <a:rtl val="0"/>
              </a:rPr>
              <a:t>Year 1</a:t>
            </a:r>
          </a:p>
        </p:txBody>
      </p:sp>
      <p:sp>
        <p:nvSpPr>
          <p:cNvPr id="109" name="TextBox 108">
            <a:extLst>
              <a:ext uri="{FF2B5EF4-FFF2-40B4-BE49-F238E27FC236}">
                <a16:creationId xmlns:a16="http://schemas.microsoft.com/office/drawing/2014/main" id="{6A0E268A-8F07-63AA-2867-B9E3E7A0A939}"/>
              </a:ext>
            </a:extLst>
          </p:cNvPr>
          <p:cNvSpPr txBox="1"/>
          <p:nvPr/>
        </p:nvSpPr>
        <p:spPr>
          <a:xfrm>
            <a:off x="7692756" y="5078793"/>
            <a:ext cx="940321" cy="461665"/>
          </a:xfrm>
          <a:prstGeom prst="rect">
            <a:avLst/>
          </a:prstGeom>
          <a:noFill/>
        </p:spPr>
        <p:txBody>
          <a:bodyPr wrap="square" rtlCol="0">
            <a:spAutoFit/>
          </a:bodyPr>
          <a:lstStyle/>
          <a:p>
            <a:pPr algn="ctr"/>
            <a:r>
              <a:rPr lang="en-GB" sz="1200" noProof="0" dirty="0">
                <a:ln/>
                <a:solidFill>
                  <a:srgbClr val="FFFFFF"/>
                </a:solidFill>
                <a:latin typeface="Roboto" panose="02000000000000000000" pitchFamily="2" charset="0"/>
                <a:ea typeface="Roboto" panose="02000000000000000000" pitchFamily="2" charset="0"/>
                <a:cs typeface="Roboto" panose="02000000000000000000" pitchFamily="2" charset="0"/>
                <a:sym typeface="United Curriculum"/>
                <a:rtl val="0"/>
              </a:rPr>
              <a:t>Key Stage 3</a:t>
            </a:r>
          </a:p>
        </p:txBody>
      </p:sp>
      <p:sp>
        <p:nvSpPr>
          <p:cNvPr id="3" name="TextBox 2">
            <a:extLst>
              <a:ext uri="{FF2B5EF4-FFF2-40B4-BE49-F238E27FC236}">
                <a16:creationId xmlns:a16="http://schemas.microsoft.com/office/drawing/2014/main" id="{29566480-1C11-D39D-83DB-E65FB7B48E1C}"/>
              </a:ext>
            </a:extLst>
          </p:cNvPr>
          <p:cNvSpPr txBox="1"/>
          <p:nvPr/>
        </p:nvSpPr>
        <p:spPr>
          <a:xfrm>
            <a:off x="10605730" y="2525901"/>
            <a:ext cx="1671483" cy="369332"/>
          </a:xfrm>
          <a:prstGeom prst="rect">
            <a:avLst/>
          </a:prstGeom>
          <a:solidFill>
            <a:srgbClr val="FFFF00"/>
          </a:solidFill>
        </p:spPr>
        <p:txBody>
          <a:bodyPr wrap="square" rtlCol="0">
            <a:spAutoFit/>
          </a:bodyPr>
          <a:lstStyle/>
          <a:p>
            <a:r>
              <a:rPr lang="en-GB" noProof="0" dirty="0">
                <a:solidFill>
                  <a:schemeClr val="bg1"/>
                </a:solidFill>
              </a:rPr>
              <a:t>new</a:t>
            </a:r>
          </a:p>
        </p:txBody>
      </p:sp>
      <p:pic>
        <p:nvPicPr>
          <p:cNvPr id="7" name="Picture 6">
            <a:extLst>
              <a:ext uri="{FF2B5EF4-FFF2-40B4-BE49-F238E27FC236}">
                <a16:creationId xmlns:a16="http://schemas.microsoft.com/office/drawing/2014/main" id="{2377F6A3-7638-32E2-33DE-04459C6338BB}"/>
              </a:ext>
            </a:extLst>
          </p:cNvPr>
          <p:cNvPicPr>
            <a:picLocks noChangeAspect="1"/>
          </p:cNvPicPr>
          <p:nvPr/>
        </p:nvPicPr>
        <p:blipFill>
          <a:blip r:embed="rId2"/>
          <a:stretch>
            <a:fillRect/>
          </a:stretch>
        </p:blipFill>
        <p:spPr>
          <a:xfrm>
            <a:off x="704228" y="956840"/>
            <a:ext cx="8024135" cy="5414660"/>
          </a:xfrm>
          <a:prstGeom prst="rect">
            <a:avLst/>
          </a:prstGeom>
        </p:spPr>
      </p:pic>
    </p:spTree>
    <p:extLst>
      <p:ext uri="{BB962C8B-B14F-4D97-AF65-F5344CB8AC3E}">
        <p14:creationId xmlns:p14="http://schemas.microsoft.com/office/powerpoint/2010/main" val="2748008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US" altLang="en-US"/>
              <a:t>United Curriculum: </a:t>
            </a:r>
            <a:r>
              <a:rPr lang="en-US" altLang="en-US">
                <a:ln w="12700">
                  <a:solidFill>
                    <a:schemeClr val="accent1"/>
                  </a:solidFill>
                </a:ln>
                <a:solidFill>
                  <a:schemeClr val="accent1"/>
                </a:solidFill>
              </a:rPr>
              <a:t>Geography</a:t>
            </a:r>
            <a:endParaRPr lang="en-GB">
              <a:ln w="12700">
                <a:solidFill>
                  <a:schemeClr val="accent1"/>
                </a:solidFill>
              </a:ln>
              <a:solidFill>
                <a:schemeClr val="accent1"/>
              </a:solidFill>
            </a:endParaRPr>
          </a:p>
        </p:txBody>
      </p:sp>
      <p:sp>
        <p:nvSpPr>
          <p:cNvPr id="6" name="TextBox 5">
            <a:extLst>
              <a:ext uri="{FF2B5EF4-FFF2-40B4-BE49-F238E27FC236}">
                <a16:creationId xmlns:a16="http://schemas.microsoft.com/office/drawing/2014/main" id="{B02E9243-1B9D-6891-D110-D376D1BC2D3B}"/>
              </a:ext>
            </a:extLst>
          </p:cNvPr>
          <p:cNvSpPr txBox="1"/>
          <p:nvPr/>
        </p:nvSpPr>
        <p:spPr>
          <a:xfrm>
            <a:off x="631825" y="6066651"/>
            <a:ext cx="8642350" cy="369332"/>
          </a:xfrm>
          <a:prstGeom prst="rect">
            <a:avLst/>
          </a:prstGeom>
          <a:noFill/>
        </p:spPr>
        <p:txBody>
          <a:bodyPr wrap="square" rtlCol="0">
            <a:spAutoFit/>
          </a:bodyPr>
          <a:lstStyle/>
          <a:p>
            <a:pPr algn="ctr"/>
            <a:r>
              <a:rPr lang="en-US" sz="900">
                <a:solidFill>
                  <a:schemeClr val="bg1"/>
                </a:solidFill>
                <a:latin typeface="Roboto" panose="02000000000000000000" pitchFamily="2" charset="0"/>
                <a:ea typeface="Roboto" panose="02000000000000000000" pitchFamily="2" charset="0"/>
              </a:rPr>
              <a:t>Most of the case studies used come from the UK, Europe or North or South America, as per the requirements of the National Curriculum. </a:t>
            </a:r>
            <a:br>
              <a:rPr lang="en-US" sz="900">
                <a:solidFill>
                  <a:schemeClr val="bg1"/>
                </a:solidFill>
                <a:latin typeface="Roboto" panose="02000000000000000000" pitchFamily="2" charset="0"/>
                <a:ea typeface="Roboto" panose="02000000000000000000" pitchFamily="2" charset="0"/>
              </a:rPr>
            </a:br>
            <a:r>
              <a:rPr lang="en-US" sz="900">
                <a:solidFill>
                  <a:schemeClr val="bg1"/>
                </a:solidFill>
                <a:latin typeface="Roboto" panose="02000000000000000000" pitchFamily="2" charset="0"/>
                <a:ea typeface="Roboto" panose="02000000000000000000" pitchFamily="2" charset="0"/>
              </a:rPr>
              <a:t>However, teachers may choose to change the </a:t>
            </a:r>
            <a:r>
              <a:rPr lang="en-US" sz="900">
                <a:highlight>
                  <a:srgbClr val="8262A6"/>
                </a:highlight>
                <a:latin typeface="Roboto" panose="02000000000000000000" pitchFamily="2" charset="0"/>
                <a:ea typeface="Roboto" panose="02000000000000000000" pitchFamily="2" charset="0"/>
              </a:rPr>
              <a:t>highlighted case studies</a:t>
            </a:r>
            <a:r>
              <a:rPr lang="en-US" sz="900">
                <a:latin typeface="Roboto" panose="02000000000000000000" pitchFamily="2" charset="0"/>
                <a:ea typeface="Roboto" panose="02000000000000000000" pitchFamily="2" charset="0"/>
              </a:rPr>
              <a:t> </a:t>
            </a:r>
            <a:r>
              <a:rPr lang="en-US" sz="900">
                <a:solidFill>
                  <a:schemeClr val="bg1"/>
                </a:solidFill>
                <a:latin typeface="Roboto" panose="02000000000000000000" pitchFamily="2" charset="0"/>
                <a:ea typeface="Roboto" panose="02000000000000000000" pitchFamily="2" charset="0"/>
              </a:rPr>
              <a:t>to reflect the interests or backgrounds of pupils.</a:t>
            </a:r>
            <a:endParaRPr lang="en-GB" sz="900">
              <a:solidFill>
                <a:schemeClr val="bg1"/>
              </a:solidFill>
              <a:latin typeface="Roboto" panose="02000000000000000000" pitchFamily="2" charset="0"/>
              <a:ea typeface="Roboto" panose="02000000000000000000" pitchFamily="2" charset="0"/>
            </a:endParaRPr>
          </a:p>
        </p:txBody>
      </p:sp>
      <p:graphicFrame>
        <p:nvGraphicFramePr>
          <p:cNvPr id="4" name="Table 3">
            <a:extLst>
              <a:ext uri="{FF2B5EF4-FFF2-40B4-BE49-F238E27FC236}">
                <a16:creationId xmlns:a16="http://schemas.microsoft.com/office/drawing/2014/main" id="{BF08DD24-66EA-6855-1710-BC9B1B61874A}"/>
              </a:ext>
            </a:extLst>
          </p:cNvPr>
          <p:cNvGraphicFramePr>
            <a:graphicFrameLocks noGrp="1"/>
          </p:cNvGraphicFramePr>
          <p:nvPr>
            <p:extLst>
              <p:ext uri="{D42A27DB-BD31-4B8C-83A1-F6EECF244321}">
                <p14:modId xmlns:p14="http://schemas.microsoft.com/office/powerpoint/2010/main" val="1873803348"/>
              </p:ext>
            </p:extLst>
          </p:nvPr>
        </p:nvGraphicFramePr>
        <p:xfrm>
          <a:off x="232408" y="863536"/>
          <a:ext cx="9041768" cy="5164941"/>
        </p:xfrm>
        <a:graphic>
          <a:graphicData uri="http://schemas.openxmlformats.org/drawingml/2006/table">
            <a:tbl>
              <a:tblPr firstRow="1" bandRow="1">
                <a:tableStyleId>{5C22544A-7EE6-4342-B048-85BDC9FD1C3A}</a:tableStyleId>
              </a:tblPr>
              <a:tblGrid>
                <a:gridCol w="290402">
                  <a:extLst>
                    <a:ext uri="{9D8B030D-6E8A-4147-A177-3AD203B41FA5}">
                      <a16:colId xmlns:a16="http://schemas.microsoft.com/office/drawing/2014/main" val="3992725249"/>
                    </a:ext>
                  </a:extLst>
                </a:gridCol>
                <a:gridCol w="1458561">
                  <a:extLst>
                    <a:ext uri="{9D8B030D-6E8A-4147-A177-3AD203B41FA5}">
                      <a16:colId xmlns:a16="http://schemas.microsoft.com/office/drawing/2014/main" val="2651868341"/>
                    </a:ext>
                  </a:extLst>
                </a:gridCol>
                <a:gridCol w="1458561">
                  <a:extLst>
                    <a:ext uri="{9D8B030D-6E8A-4147-A177-3AD203B41FA5}">
                      <a16:colId xmlns:a16="http://schemas.microsoft.com/office/drawing/2014/main" val="4129289550"/>
                    </a:ext>
                  </a:extLst>
                </a:gridCol>
                <a:gridCol w="1458561">
                  <a:extLst>
                    <a:ext uri="{9D8B030D-6E8A-4147-A177-3AD203B41FA5}">
                      <a16:colId xmlns:a16="http://schemas.microsoft.com/office/drawing/2014/main" val="3606215477"/>
                    </a:ext>
                  </a:extLst>
                </a:gridCol>
                <a:gridCol w="1458561">
                  <a:extLst>
                    <a:ext uri="{9D8B030D-6E8A-4147-A177-3AD203B41FA5}">
                      <a16:colId xmlns:a16="http://schemas.microsoft.com/office/drawing/2014/main" val="3772626618"/>
                    </a:ext>
                  </a:extLst>
                </a:gridCol>
                <a:gridCol w="1426857">
                  <a:extLst>
                    <a:ext uri="{9D8B030D-6E8A-4147-A177-3AD203B41FA5}">
                      <a16:colId xmlns:a16="http://schemas.microsoft.com/office/drawing/2014/main" val="2563548700"/>
                    </a:ext>
                  </a:extLst>
                </a:gridCol>
                <a:gridCol w="1490265">
                  <a:extLst>
                    <a:ext uri="{9D8B030D-6E8A-4147-A177-3AD203B41FA5}">
                      <a16:colId xmlns:a16="http://schemas.microsoft.com/office/drawing/2014/main" val="3742635946"/>
                    </a:ext>
                  </a:extLst>
                </a:gridCol>
              </a:tblGrid>
              <a:tr h="2033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dirty="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rgbClr val="000000"/>
                          </a:solidFill>
                          <a:effectLst/>
                          <a:latin typeface="Roboto" panose="02000000000000000000" pitchFamily="2" charset="0"/>
                          <a:ea typeface="Roboto" panose="02000000000000000000" pitchFamily="2" charset="0"/>
                          <a:cs typeface="Roboto" panose="02000000000000000000" pitchFamily="2" charset="0"/>
                        </a:rPr>
                        <a:t>Year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rgbClr val="000000"/>
                          </a:solidFill>
                          <a:effectLst/>
                          <a:latin typeface="Roboto" panose="02000000000000000000" pitchFamily="2" charset="0"/>
                          <a:ea typeface="Roboto" panose="02000000000000000000" pitchFamily="2" charset="0"/>
                          <a:cs typeface="Roboto" panose="02000000000000000000" pitchFamily="2" charset="0"/>
                        </a:rPr>
                        <a:t>Year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rgbClr val="000000"/>
                          </a:solidFill>
                          <a:effectLst/>
                          <a:latin typeface="Roboto" panose="02000000000000000000" pitchFamily="2" charset="0"/>
                          <a:ea typeface="Roboto" panose="02000000000000000000" pitchFamily="2" charset="0"/>
                          <a:cs typeface="Roboto" panose="02000000000000000000" pitchFamily="2" charset="0"/>
                        </a:rPr>
                        <a:t>Year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rgbClr val="000000"/>
                          </a:solidFill>
                          <a:effectLst/>
                          <a:latin typeface="Roboto" panose="02000000000000000000" pitchFamily="2" charset="0"/>
                          <a:ea typeface="Roboto" panose="02000000000000000000" pitchFamily="2" charset="0"/>
                          <a:cs typeface="Roboto" panose="02000000000000000000" pitchFamily="2" charset="0"/>
                        </a:rPr>
                        <a:t>Year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chemeClr val="bg1"/>
                          </a:solidFill>
                          <a:effectLst/>
                          <a:latin typeface="Roboto" panose="02000000000000000000" pitchFamily="2" charset="0"/>
                          <a:ea typeface="Roboto" panose="02000000000000000000" pitchFamily="2" charset="0"/>
                          <a:cs typeface="Roboto" panose="02000000000000000000" pitchFamily="2" charset="0"/>
                        </a:rPr>
                        <a:t>Year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dirty="0">
                          <a:solidFill>
                            <a:srgbClr val="000000"/>
                          </a:solidFill>
                          <a:effectLst/>
                          <a:latin typeface="Roboto" panose="02000000000000000000" pitchFamily="2" charset="0"/>
                          <a:ea typeface="Roboto" panose="02000000000000000000" pitchFamily="2" charset="0"/>
                          <a:cs typeface="Roboto" panose="02000000000000000000" pitchFamily="2" charset="0"/>
                        </a:rPr>
                        <a:t>Year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7224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dirty="0">
                          <a:solidFill>
                            <a:schemeClr val="bg1"/>
                          </a:solidFill>
                          <a:latin typeface="Roboto" panose="02000000000000000000" pitchFamily="2" charset="0"/>
                          <a:ea typeface="Roboto" panose="02000000000000000000" pitchFamily="2" charset="0"/>
                          <a:cs typeface="Roboto" panose="02000000000000000000"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262A6">
                        <a:alpha val="60000"/>
                      </a:srgbClr>
                    </a:solid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Here I am</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[Aut1] </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our school in our local area, and identifying local physical and human features on a map and during fieldwork</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Mini mappers</a:t>
                      </a:r>
                      <a:endPar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Studying the human and physical geography of the local area with an introduction to scale and fieldwork</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United Kingdom</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[Aut1] </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the UK, Great Britain and the British Isles, and regions and counties; identifying </a:t>
                      </a:r>
                      <a:r>
                        <a:rPr lang="en-GB" sz="800" i="0" strike="noStrike"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physical features and regeneration of</a:t>
                      </a:r>
                    </a:p>
                    <a:p>
                      <a:pPr algn="ctr">
                        <a:lnSpc>
                          <a:spcPct val="100000"/>
                        </a:lnSpc>
                        <a:spcBef>
                          <a:spcPts val="0"/>
                        </a:spcBef>
                        <a:spcAft>
                          <a:spcPts val="300"/>
                        </a:spcAft>
                      </a:pPr>
                      <a:r>
                        <a:rPr lang="en-GB" sz="800" i="0" strike="noStrike" noProof="0" dirty="0">
                          <a:solidFill>
                            <a:schemeClr val="tx1"/>
                          </a:solidFill>
                          <a:effectLst/>
                          <a:highlight>
                            <a:srgbClr val="8262A6"/>
                          </a:highlight>
                          <a:latin typeface="Roboto" panose="02000000000000000000" pitchFamily="2" charset="0"/>
                          <a:ea typeface="Roboto" panose="02000000000000000000" pitchFamily="2" charset="0"/>
                          <a:cs typeface="Calibri" panose="020F0502020204030204" pitchFamily="34" charset="0"/>
                        </a:rPr>
                        <a:t>one region</a:t>
                      </a:r>
                      <a:endParaRPr lang="en-GB" sz="800" i="0" strike="noStrike" noProof="0" dirty="0">
                        <a:solidFill>
                          <a:schemeClr val="tx1"/>
                        </a:solidFill>
                        <a:effectLst/>
                        <a:highlight>
                          <a:srgbClr val="8262A6"/>
                        </a:highligh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a:t>
                      </a:r>
                      <a:r>
                        <a:rPr lang="en-GB" sz="800" b="1" i="0" strike="noStrike"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Looking at South America and Brazil</a:t>
                      </a:r>
                      <a:endPar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lines of longitude and latitude and South America; understanding Brazil’s physical features and climate, and its human settlements in </a:t>
                      </a:r>
                      <a:r>
                        <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Calibri" panose="020F0502020204030204" pitchFamily="34" charset="0"/>
                        </a:rPr>
                        <a:t>Rio de Janeiro</a:t>
                      </a:r>
                      <a:endPar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Investigating world trade</a:t>
                      </a: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a:t>
                      </a:r>
                    </a:p>
                    <a:p>
                      <a:pPr algn="ctr">
                        <a:lnSpc>
                          <a:spcPct val="100000"/>
                        </a:lnSpc>
                        <a:spcBef>
                          <a:spcPts val="0"/>
                        </a:spcBef>
                        <a:spcAft>
                          <a:spcPts val="300"/>
                        </a:spcAft>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[Aut1]</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the distribution of the world’s natural resources and how these are traded between places across the world</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Improving the environment</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[Aut2]</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Recognising the importance of renewable energy through investigating wind power. Learning about reducing waste, and the actions that humans can take to improve the environment</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16502617"/>
                  </a:ext>
                </a:extLst>
              </a:tr>
              <a:tr h="1648310">
                <a:tc>
                  <a:txBody>
                    <a:bodyPr/>
                    <a:lstStyle/>
                    <a:p>
                      <a:pPr algn="ctr"/>
                      <a:r>
                        <a:rPr lang="en-GB" sz="1000" b="1" noProof="0" dirty="0">
                          <a:solidFill>
                            <a:schemeClr val="bg1"/>
                          </a:solidFill>
                          <a:latin typeface="Roboto" panose="02000000000000000000" pitchFamily="2" charset="0"/>
                          <a:ea typeface="Roboto" panose="02000000000000000000" pitchFamily="2" charset="0"/>
                          <a:cs typeface="Roboto" panose="02000000000000000000"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262A6">
                        <a:alpha val="60000"/>
                      </a:srgbClr>
                    </a:solid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Where we are</a:t>
                      </a:r>
                      <a:endPar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our local area in the UK; identifying the four countries of the UK; some key human and physical features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Hot and cold deserts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[Spr1]</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hot and cold deserts, and identifying common physical and human features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strike="noStrike"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Volcanoes</a:t>
                      </a:r>
                      <a:endParaRPr lang="en-GB" sz="800" i="0" strike="noStrike"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the structure of the Earth; how volcanoes are formed; and the impacts they can have on human settlement using case studies of Etna and La Soufriere</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Tropical rainforests</a:t>
                      </a:r>
                    </a:p>
                    <a:p>
                      <a:pPr algn="ctr">
                        <a:lnSpc>
                          <a:spcPct val="100000"/>
                        </a:lnSpc>
                        <a:spcBef>
                          <a:spcPts val="0"/>
                        </a:spcBef>
                        <a:spcAft>
                          <a:spcPts val="300"/>
                        </a:spcAft>
                      </a:pPr>
                      <a:r>
                        <a:rPr lang="en-GB" sz="800" b="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[Spr2]</a:t>
                      </a:r>
                      <a:endParaRPr lang="en-GB" sz="800" b="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the key features of a rainforest ecosystem, the contributions they make to the world and the threats they face (using the </a:t>
                      </a:r>
                      <a:r>
                        <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Calibri" panose="020F0502020204030204" pitchFamily="34" charset="0"/>
                        </a:rPr>
                        <a:t>Amazon Rainforest</a:t>
                      </a: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Looking at North America and water</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the water cycle and the distribution of the world’s water; examining the physical and human geography around rivers in North America</a:t>
                      </a:r>
                      <a:endParaRPr lang="en-GB" sz="800" i="0" noProof="0" dirty="0">
                        <a:solidFill>
                          <a:schemeClr val="bg1"/>
                        </a:solidFill>
                        <a:effectLst/>
                        <a:highlight>
                          <a:srgbClr val="E6E6E6"/>
                        </a:highligh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On the move</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[Spr1]</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push and pull factors in migration from the Northern Triangle to the USA, and from Syria to countries in Europe; understanding the benefits of migration to the UK</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9660222"/>
                  </a:ext>
                </a:extLst>
              </a:tr>
              <a:tr h="1585062">
                <a:tc>
                  <a:txBody>
                    <a:bodyPr/>
                    <a:lstStyle/>
                    <a:p>
                      <a:pPr algn="ctr"/>
                      <a:r>
                        <a:rPr lang="en-GB" sz="1000" b="1" noProof="0" dirty="0">
                          <a:solidFill>
                            <a:schemeClr val="bg1"/>
                          </a:solidFill>
                          <a:latin typeface="Roboto" panose="02000000000000000000" pitchFamily="2" charset="0"/>
                          <a:ea typeface="Roboto" panose="02000000000000000000" pitchFamily="2" charset="0"/>
                          <a:cs typeface="Roboto" panose="02000000000000000000"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262A6">
                        <a:alpha val="60000"/>
                      </a:srgbClr>
                    </a:solid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There you are</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where we live on the global scale; locating continents; and comparing the human and physical features of an area in the UK with an area in </a:t>
                      </a:r>
                      <a:r>
                        <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Calibri" panose="020F0502020204030204" pitchFamily="34" charset="0"/>
                        </a:rPr>
                        <a:t>Kenya</a:t>
                      </a:r>
                      <a:endPar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Rivers, seas and oceans</a:t>
                      </a:r>
                      <a:endPar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Locating the seas around the UK and oceans of the world. Identifying physical and human features around rivers and coastal areas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Looking at Europe and tourism</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[Sum1]</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Comparing the human and physical features of the Alps, the Amalfi Coast and a local area, and exploring the impact of tourism in these areas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Earthquakes and human settlements</a:t>
                      </a: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 why earthquakes take place and what effects they had in Haiti and </a:t>
                      </a:r>
                      <a:r>
                        <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Calibri" panose="020F0502020204030204" pitchFamily="34" charset="0"/>
                        </a:rPr>
                        <a:t>Japan</a:t>
                      </a:r>
                      <a:endParaRPr lang="en-GB" sz="800" i="0" noProof="0" dirty="0">
                        <a:solidFill>
                          <a:schemeClr val="tx1"/>
                        </a:solidFill>
                        <a:effectLst/>
                        <a:highlight>
                          <a:srgbClr val="8262A6"/>
                        </a:highligh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Climate across the world</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Calibri" panose="020F0502020204030204" pitchFamily="34" charset="0"/>
                        </a:rPr>
                        <a:t>[Sum1]</a:t>
                      </a:r>
                      <a:endParaRPr lang="en-GB" sz="800" i="0" noProof="0" dirty="0">
                        <a:solidFill>
                          <a:schemeClr val="bg1"/>
                        </a:solidFill>
                        <a:effectLst/>
                        <a:highlight>
                          <a:srgbClr val="CAC4E2"/>
                        </a:highligh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Understanding</a:t>
                      </a:r>
                      <a:r>
                        <a:rPr lang="en-GB" sz="800" i="0" strike="sngStrike"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a:t>
                      </a: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climate zones, biomes and vegetation belts, and the effects of global warming on vulnerable biomes</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Bef>
                          <a:spcPts val="0"/>
                        </a:spcBef>
                        <a:spcAft>
                          <a:spcPts val="300"/>
                        </a:spcAft>
                      </a:pPr>
                      <a:r>
                        <a:rPr lang="en-GB" sz="800" b="1"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I am a geographer</a:t>
                      </a: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 </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Bef>
                          <a:spcPts val="0"/>
                        </a:spcBef>
                        <a:spcAft>
                          <a:spcPts val="300"/>
                        </a:spcAft>
                      </a:pPr>
                      <a:r>
                        <a:rPr lang="en-GB" sz="800" i="0" noProof="0" dirty="0">
                          <a:solidFill>
                            <a:schemeClr val="bg1"/>
                          </a:solidFill>
                          <a:effectLst/>
                          <a:latin typeface="Roboto" panose="02000000000000000000" pitchFamily="2" charset="0"/>
                          <a:ea typeface="Roboto" panose="02000000000000000000" pitchFamily="2" charset="0"/>
                          <a:cs typeface="Calibri" panose="020F0502020204030204" pitchFamily="34" charset="0"/>
                        </a:rPr>
                        <a:t>Posing questions, completing fieldwork and presenting a geographical investigation</a:t>
                      </a:r>
                      <a:endParaRPr lang="en-GB" sz="800" i="0" noProof="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Tree>
    <p:extLst>
      <p:ext uri="{BB962C8B-B14F-4D97-AF65-F5344CB8AC3E}">
        <p14:creationId xmlns:p14="http://schemas.microsoft.com/office/powerpoint/2010/main" val="15711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1BC5A0-89EC-4B79-83A5-525CF0BE1AB8}"/>
              </a:ext>
            </a:extLst>
          </p:cNvPr>
          <p:cNvSpPr>
            <a:spLocks noGrp="1"/>
          </p:cNvSpPr>
          <p:nvPr>
            <p:ph type="body" sz="quarter" idx="10"/>
          </p:nvPr>
        </p:nvSpPr>
        <p:spPr>
          <a:xfrm>
            <a:off x="203201" y="234234"/>
            <a:ext cx="8056879" cy="458089"/>
          </a:xfrm>
        </p:spPr>
        <p:txBody>
          <a:bodyPr/>
          <a:lstStyle/>
          <a:p>
            <a:r>
              <a:rPr lang="en-US" sz="2800"/>
              <a:t>Alignment with the National Curriculum (KS1)</a:t>
            </a:r>
            <a:endParaRPr lang="en-GB" sz="2800"/>
          </a:p>
        </p:txBody>
      </p:sp>
      <p:graphicFrame>
        <p:nvGraphicFramePr>
          <p:cNvPr id="5" name="Table 4">
            <a:extLst>
              <a:ext uri="{FF2B5EF4-FFF2-40B4-BE49-F238E27FC236}">
                <a16:creationId xmlns:a16="http://schemas.microsoft.com/office/drawing/2014/main" id="{A833DFBE-84A8-0645-87DE-108A646B8FA0}"/>
              </a:ext>
            </a:extLst>
          </p:cNvPr>
          <p:cNvGraphicFramePr>
            <a:graphicFrameLocks noGrp="1"/>
          </p:cNvGraphicFramePr>
          <p:nvPr>
            <p:extLst>
              <p:ext uri="{D42A27DB-BD31-4B8C-83A1-F6EECF244321}">
                <p14:modId xmlns:p14="http://schemas.microsoft.com/office/powerpoint/2010/main" val="1747469182"/>
              </p:ext>
            </p:extLst>
          </p:nvPr>
        </p:nvGraphicFramePr>
        <p:xfrm>
          <a:off x="256564" y="1528165"/>
          <a:ext cx="9133840" cy="4576078"/>
        </p:xfrm>
        <a:graphic>
          <a:graphicData uri="http://schemas.openxmlformats.org/drawingml/2006/table">
            <a:tbl>
              <a:tblPr firstRow="1" bandRow="1"/>
              <a:tblGrid>
                <a:gridCol w="7124194">
                  <a:extLst>
                    <a:ext uri="{9D8B030D-6E8A-4147-A177-3AD203B41FA5}">
                      <a16:colId xmlns:a16="http://schemas.microsoft.com/office/drawing/2014/main" val="1335714826"/>
                    </a:ext>
                  </a:extLst>
                </a:gridCol>
                <a:gridCol w="2009646">
                  <a:extLst>
                    <a:ext uri="{9D8B030D-6E8A-4147-A177-3AD203B41FA5}">
                      <a16:colId xmlns:a16="http://schemas.microsoft.com/office/drawing/2014/main" val="4037097178"/>
                    </a:ext>
                  </a:extLst>
                </a:gridCol>
              </a:tblGrid>
              <a:tr h="189199">
                <a:tc gridSpan="2">
                  <a:txBody>
                    <a:bodyPr/>
                    <a:lstStyle/>
                    <a:p>
                      <a:r>
                        <a:rPr lang="en-US" sz="1200" b="1">
                          <a:solidFill>
                            <a:schemeClr val="tx1"/>
                          </a:solidFill>
                          <a:latin typeface="Roboto" panose="02000000000000000000" pitchFamily="2" charset="0"/>
                          <a:ea typeface="Roboto" panose="02000000000000000000" pitchFamily="2" charset="0"/>
                          <a:cs typeface="Roboto" panose="02000000000000000000" pitchFamily="2" charset="0"/>
                        </a:rPr>
                        <a:t>Locational knowledge</a:t>
                      </a:r>
                      <a:endParaRPr lang="en-GB" sz="12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hMerge="1">
                  <a:txBody>
                    <a:bodyPr/>
                    <a:lstStyle/>
                    <a:p>
                      <a:endParaRPr lang="en-GB" sz="1200"/>
                    </a:p>
                  </a:txBody>
                  <a:tcPr marL="36000" marR="36000" marT="36000" marB="36000">
                    <a:solidFill>
                      <a:srgbClr val="0079BC"/>
                    </a:solidFill>
                  </a:tcPr>
                </a:tc>
                <a:extLst>
                  <a:ext uri="{0D108BD9-81ED-4DB2-BD59-A6C34878D82A}">
                    <a16:rowId xmlns:a16="http://schemas.microsoft.com/office/drawing/2014/main" val="3249849227"/>
                  </a:ext>
                </a:extLst>
              </a:tr>
              <a:tr h="222479">
                <a:tc>
                  <a:txBody>
                    <a:bodyPr/>
                    <a:lstStyle/>
                    <a:p>
                      <a:r>
                        <a:rPr lang="en-US" sz="1000">
                          <a:solidFill>
                            <a:schemeClr val="bg1"/>
                          </a:solidFill>
                          <a:latin typeface="Roboto" panose="02000000000000000000" pitchFamily="2" charset="0"/>
                          <a:ea typeface="Roboto" panose="02000000000000000000" pitchFamily="2" charset="0"/>
                        </a:rPr>
                        <a:t>Name and locate the world’s seven continents and five oceans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38100" cmpd="sng">
                      <a:noFill/>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Sum: </a:t>
                      </a:r>
                      <a:r>
                        <a:rPr lang="en-US" sz="1000">
                          <a:solidFill>
                            <a:schemeClr val="bg1"/>
                          </a:solidFill>
                          <a:latin typeface="Roboto" panose="02000000000000000000" pitchFamily="2" charset="0"/>
                          <a:ea typeface="Roboto" panose="02000000000000000000" pitchFamily="2" charset="0"/>
                        </a:rPr>
                        <a:t>There you are</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38100" cmpd="sng">
                      <a:noFill/>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959801434"/>
                  </a:ext>
                </a:extLst>
              </a:tr>
              <a:tr h="294586">
                <a:tc>
                  <a:txBody>
                    <a:bodyPr/>
                    <a:lstStyle/>
                    <a:p>
                      <a:r>
                        <a:rPr lang="en-US" sz="1000">
                          <a:solidFill>
                            <a:schemeClr val="bg1"/>
                          </a:solidFill>
                          <a:latin typeface="Roboto" panose="02000000000000000000" pitchFamily="2" charset="0"/>
                          <a:ea typeface="Roboto" panose="02000000000000000000" pitchFamily="2" charset="0"/>
                        </a:rPr>
                        <a:t>Name, locate and identify characteristics of the four countries and capital cities of the United Kingdom and its surrounding seas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Spr: </a:t>
                      </a:r>
                      <a:r>
                        <a:rPr lang="en-US" sz="1000">
                          <a:solidFill>
                            <a:schemeClr val="bg1"/>
                          </a:solidFill>
                          <a:latin typeface="Roboto" panose="02000000000000000000" pitchFamily="2" charset="0"/>
                          <a:ea typeface="Roboto" panose="02000000000000000000" pitchFamily="2" charset="0"/>
                        </a:rPr>
                        <a:t>Where we are</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998157952"/>
                  </a:ext>
                </a:extLst>
              </a:tr>
              <a:tr h="189199">
                <a:tc gridSpan="2">
                  <a:txBody>
                    <a:bodyPr/>
                    <a:lstStyle/>
                    <a:p>
                      <a:r>
                        <a:rPr lang="en-US" sz="1200" b="1">
                          <a:solidFill>
                            <a:schemeClr val="tx1"/>
                          </a:solidFill>
                          <a:latin typeface="Roboto" panose="02000000000000000000" pitchFamily="2" charset="0"/>
                          <a:ea typeface="Roboto" panose="02000000000000000000" pitchFamily="2" charset="0"/>
                          <a:cs typeface="Roboto" panose="02000000000000000000" pitchFamily="2" charset="0"/>
                        </a:rPr>
                        <a:t>Place knowledge</a:t>
                      </a:r>
                      <a:endParaRPr lang="en-GB" sz="12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8262A6"/>
                    </a:solidFill>
                  </a:tcPr>
                </a:tc>
                <a:tc hMerge="1">
                  <a:txBody>
                    <a:bodyPr/>
                    <a:lstStyle/>
                    <a:p>
                      <a:endParaRPr lang="en-GB" sz="1200" b="1">
                        <a:solidFill>
                          <a:schemeClr val="bg1"/>
                        </a:solidFill>
                      </a:endParaRPr>
                    </a:p>
                  </a:txBody>
                  <a:tcPr marL="36000" marR="36000" marT="36000" marB="36000">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39035515"/>
                  </a:ext>
                </a:extLst>
              </a:tr>
              <a:tr h="294586">
                <a:tc>
                  <a:txBody>
                    <a:bodyPr/>
                    <a:lstStyle/>
                    <a:p>
                      <a:r>
                        <a:rPr lang="en-US" sz="1000">
                          <a:solidFill>
                            <a:schemeClr val="bg1"/>
                          </a:solidFill>
                          <a:latin typeface="Roboto" panose="02000000000000000000" pitchFamily="2" charset="0"/>
                          <a:ea typeface="Roboto" panose="02000000000000000000" pitchFamily="2" charset="0"/>
                        </a:rPr>
                        <a:t>Understand geographical similarities and differences through studying the human and physical geography of a small area of the United Kingdom, and of a small area in a contrasting non-European country</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Sum: </a:t>
                      </a:r>
                      <a:r>
                        <a:rPr lang="en-US" sz="1000">
                          <a:solidFill>
                            <a:schemeClr val="bg1"/>
                          </a:solidFill>
                          <a:latin typeface="Roboto" panose="02000000000000000000" pitchFamily="2" charset="0"/>
                          <a:ea typeface="Roboto" panose="02000000000000000000" pitchFamily="2" charset="0"/>
                        </a:rPr>
                        <a:t>There you are</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4168644804"/>
                  </a:ext>
                </a:extLst>
              </a:tr>
              <a:tr h="189199">
                <a:tc gridSpan="2">
                  <a:txBody>
                    <a:bodyPr/>
                    <a:lstStyle/>
                    <a:p>
                      <a:r>
                        <a:rPr lang="en-US" sz="1200" b="1">
                          <a:solidFill>
                            <a:schemeClr val="tx1"/>
                          </a:solidFill>
                          <a:latin typeface="Roboto" panose="02000000000000000000" pitchFamily="2" charset="0"/>
                          <a:ea typeface="Roboto" panose="02000000000000000000" pitchFamily="2" charset="0"/>
                          <a:cs typeface="Roboto" panose="02000000000000000000" pitchFamily="2" charset="0"/>
                        </a:rPr>
                        <a:t>Human and physical geography</a:t>
                      </a:r>
                      <a:endParaRPr lang="en-GB" sz="12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GB" sz="1200" b="1">
                        <a:solidFill>
                          <a:schemeClr val="bg1"/>
                        </a:solidFill>
                      </a:endParaRPr>
                    </a:p>
                  </a:txBody>
                  <a:tcPr marL="36000" marR="36000" marT="36000" marB="36000">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834395341"/>
                  </a:ext>
                </a:extLst>
              </a:tr>
              <a:tr h="198154">
                <a:tc>
                  <a:txBody>
                    <a:bodyPr/>
                    <a:lstStyle/>
                    <a:p>
                      <a:r>
                        <a:rPr lang="en-GB" sz="1000">
                          <a:solidFill>
                            <a:schemeClr val="bg1"/>
                          </a:solidFill>
                          <a:latin typeface="Roboto" panose="02000000000000000000" pitchFamily="2" charset="0"/>
                          <a:ea typeface="Roboto" panose="02000000000000000000" pitchFamily="2" charset="0"/>
                          <a:cs typeface="Roboto" panose="02000000000000000000" pitchFamily="2" charset="0"/>
                        </a:rPr>
                        <a:t>Identify seasonal and daily weather patterns in the United Kingdom</a:t>
                      </a: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000" b="1">
                          <a:solidFill>
                            <a:schemeClr val="accent2"/>
                          </a:solidFill>
                          <a:latin typeface="Roboto" panose="02000000000000000000" pitchFamily="2" charset="0"/>
                          <a:ea typeface="Roboto" panose="02000000000000000000" pitchFamily="2" charset="0"/>
                        </a:rPr>
                        <a:t>Y1 Aut2 Science</a:t>
                      </a:r>
                      <a:r>
                        <a:rPr lang="en-GB" sz="1000">
                          <a:solidFill>
                            <a:schemeClr val="bg1"/>
                          </a:solidFill>
                          <a:latin typeface="Roboto" panose="02000000000000000000" pitchFamily="2" charset="0"/>
                          <a:ea typeface="Roboto" panose="02000000000000000000" pitchFamily="2" charset="0"/>
                        </a:rPr>
                        <a:t>: Seasonal changes</a:t>
                      </a: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707274459"/>
                  </a:ext>
                </a:extLst>
              </a:tr>
              <a:tr h="162852">
                <a:tc>
                  <a:txBody>
                    <a:bodyPr/>
                    <a:lstStyle/>
                    <a:p>
                      <a:r>
                        <a:rPr lang="en-US" sz="1000">
                          <a:solidFill>
                            <a:schemeClr val="bg1"/>
                          </a:solidFill>
                          <a:latin typeface="Roboto" panose="02000000000000000000" pitchFamily="2" charset="0"/>
                          <a:ea typeface="Roboto" panose="02000000000000000000" pitchFamily="2" charset="0"/>
                        </a:rPr>
                        <a:t>Identify the locations of hot and cold areas of the world in relation to the Equator and the North and South Poles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err="1">
                          <a:solidFill>
                            <a:schemeClr val="bg1"/>
                          </a:solidFill>
                          <a:latin typeface="Roboto" panose="02000000000000000000" pitchFamily="2" charset="0"/>
                          <a:ea typeface="Roboto" panose="02000000000000000000" pitchFamily="2" charset="0"/>
                        </a:rPr>
                        <a:t>Y2</a:t>
                      </a:r>
                      <a:r>
                        <a:rPr lang="en-US" sz="1000" b="1">
                          <a:solidFill>
                            <a:schemeClr val="bg1"/>
                          </a:solidFill>
                          <a:latin typeface="Roboto" panose="02000000000000000000" pitchFamily="2" charset="0"/>
                          <a:ea typeface="Roboto" panose="02000000000000000000" pitchFamily="2" charset="0"/>
                        </a:rPr>
                        <a:t> </a:t>
                      </a:r>
                      <a:r>
                        <a:rPr lang="en-US" sz="1000" b="1" err="1">
                          <a:solidFill>
                            <a:schemeClr val="bg1"/>
                          </a:solidFill>
                          <a:latin typeface="Roboto" panose="02000000000000000000" pitchFamily="2" charset="0"/>
                          <a:ea typeface="Roboto" panose="02000000000000000000" pitchFamily="2" charset="0"/>
                        </a:rPr>
                        <a:t>Spr</a:t>
                      </a:r>
                      <a:r>
                        <a:rPr lang="en-US" sz="1000" b="1">
                          <a:solidFill>
                            <a:schemeClr val="bg1"/>
                          </a:solidFill>
                          <a:latin typeface="Roboto" panose="02000000000000000000" pitchFamily="2" charset="0"/>
                          <a:ea typeface="Roboto" panose="02000000000000000000" pitchFamily="2" charset="0"/>
                        </a:rPr>
                        <a:t>: </a:t>
                      </a:r>
                      <a:r>
                        <a:rPr lang="en-US" sz="1000">
                          <a:solidFill>
                            <a:schemeClr val="bg1"/>
                          </a:solidFill>
                          <a:latin typeface="Roboto" panose="02000000000000000000" pitchFamily="2" charset="0"/>
                          <a:ea typeface="Roboto" panose="02000000000000000000" pitchFamily="2" charset="0"/>
                        </a:rPr>
                        <a:t>Hot and cold deserts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535455451"/>
                  </a:ext>
                </a:extLst>
              </a:tr>
              <a:tr h="558054">
                <a:tc>
                  <a:txBody>
                    <a:bodyPr/>
                    <a:lstStyle/>
                    <a:p>
                      <a:r>
                        <a:rPr lang="en-US" sz="1000">
                          <a:solidFill>
                            <a:schemeClr val="bg1"/>
                          </a:solidFill>
                          <a:latin typeface="Roboto" panose="02000000000000000000" pitchFamily="2" charset="0"/>
                          <a:ea typeface="Roboto" panose="02000000000000000000" pitchFamily="2" charset="0"/>
                        </a:rPr>
                        <a:t>Use basic geographical vocabulary to refer to:</a:t>
                      </a:r>
                    </a:p>
                    <a:p>
                      <a:pPr marL="171450" indent="-171450">
                        <a:buFont typeface="Arial" panose="020B0604020202020204" pitchFamily="34" charset="0"/>
                        <a:buChar char="•"/>
                      </a:pPr>
                      <a:r>
                        <a:rPr lang="en-US" sz="1000">
                          <a:solidFill>
                            <a:schemeClr val="bg1"/>
                          </a:solidFill>
                          <a:latin typeface="Roboto" panose="02000000000000000000" pitchFamily="2" charset="0"/>
                          <a:ea typeface="Roboto" panose="02000000000000000000" pitchFamily="2" charset="0"/>
                        </a:rPr>
                        <a:t>Key physical features, including: beaches, cliffs, coasts, forests, hills, mountains, seas, oceans, rivers, soil, valleys, vegetation, seasons and weather</a:t>
                      </a:r>
                    </a:p>
                    <a:p>
                      <a:pPr marL="171450" indent="-171450">
                        <a:buFont typeface="Arial" panose="020B0604020202020204" pitchFamily="34" charset="0"/>
                        <a:buChar char="•"/>
                      </a:pPr>
                      <a:r>
                        <a:rPr lang="en-US" sz="1000">
                          <a:solidFill>
                            <a:schemeClr val="bg1"/>
                          </a:solidFill>
                          <a:latin typeface="Roboto" panose="02000000000000000000" pitchFamily="2" charset="0"/>
                          <a:ea typeface="Roboto" panose="02000000000000000000" pitchFamily="2" charset="0"/>
                        </a:rPr>
                        <a:t>Key human features, including: cities, towns, villages, factories, farms, houses, offices, </a:t>
                      </a:r>
                      <a:r>
                        <a:rPr lang="en-US" sz="1000" err="1">
                          <a:solidFill>
                            <a:schemeClr val="bg1"/>
                          </a:solidFill>
                          <a:latin typeface="Roboto" panose="02000000000000000000" pitchFamily="2" charset="0"/>
                          <a:ea typeface="Roboto" panose="02000000000000000000" pitchFamily="2" charset="0"/>
                        </a:rPr>
                        <a:t>harbours</a:t>
                      </a:r>
                      <a:r>
                        <a:rPr lang="en-US" sz="1000">
                          <a:solidFill>
                            <a:schemeClr val="bg1"/>
                          </a:solidFill>
                          <a:latin typeface="Roboto" panose="02000000000000000000" pitchFamily="2" charset="0"/>
                          <a:ea typeface="Roboto" panose="02000000000000000000" pitchFamily="2" charset="0"/>
                        </a:rPr>
                        <a:t> and ports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Aut: </a:t>
                      </a:r>
                      <a:r>
                        <a:rPr lang="en-US" sz="1000">
                          <a:solidFill>
                            <a:schemeClr val="bg1"/>
                          </a:solidFill>
                          <a:latin typeface="Roboto" panose="02000000000000000000" pitchFamily="2" charset="0"/>
                          <a:ea typeface="Roboto" panose="02000000000000000000" pitchFamily="2" charset="0"/>
                        </a:rPr>
                        <a:t>Here I am</a:t>
                      </a:r>
                    </a:p>
                    <a:p>
                      <a:r>
                        <a:rPr lang="en-US" sz="1000" b="1">
                          <a:solidFill>
                            <a:schemeClr val="bg1"/>
                          </a:solidFill>
                          <a:latin typeface="Roboto" panose="02000000000000000000" pitchFamily="2" charset="0"/>
                          <a:ea typeface="Roboto" panose="02000000000000000000" pitchFamily="2" charset="0"/>
                        </a:rPr>
                        <a:t>Y1 Spr: </a:t>
                      </a:r>
                      <a:r>
                        <a:rPr lang="en-US" sz="1000">
                          <a:solidFill>
                            <a:schemeClr val="bg1"/>
                          </a:solidFill>
                          <a:latin typeface="Roboto" panose="02000000000000000000" pitchFamily="2" charset="0"/>
                          <a:ea typeface="Roboto" panose="02000000000000000000" pitchFamily="2" charset="0"/>
                        </a:rPr>
                        <a:t>Where we are</a:t>
                      </a:r>
                    </a:p>
                    <a:p>
                      <a:r>
                        <a:rPr lang="en-US" sz="1000" b="1">
                          <a:solidFill>
                            <a:schemeClr val="bg1"/>
                          </a:solidFill>
                          <a:latin typeface="Roboto" panose="02000000000000000000" pitchFamily="2" charset="0"/>
                          <a:ea typeface="Roboto" panose="02000000000000000000" pitchFamily="2" charset="0"/>
                        </a:rPr>
                        <a:t>Y2 Sum: </a:t>
                      </a:r>
                      <a:r>
                        <a:rPr lang="en-US" sz="1000">
                          <a:solidFill>
                            <a:schemeClr val="bg1"/>
                          </a:solidFill>
                          <a:latin typeface="Roboto" panose="02000000000000000000" pitchFamily="2" charset="0"/>
                          <a:ea typeface="Roboto" panose="02000000000000000000" pitchFamily="2" charset="0"/>
                        </a:rPr>
                        <a:t>Rivers, seas and oceans </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853070703"/>
                  </a:ext>
                </a:extLst>
              </a:tr>
              <a:tr h="189199">
                <a:tc gridSpan="2">
                  <a:txBody>
                    <a:bodyPr/>
                    <a:lstStyle/>
                    <a:p>
                      <a:pPr marL="0" indent="0">
                        <a:buFont typeface="Arial" panose="020B0604020202020204" pitchFamily="34" charset="0"/>
                        <a:buNone/>
                      </a:pPr>
                      <a:r>
                        <a:rPr lang="en-US" sz="1200" b="1">
                          <a:solidFill>
                            <a:schemeClr val="tx1"/>
                          </a:solidFill>
                          <a:latin typeface="Roboto" panose="02000000000000000000" pitchFamily="2" charset="0"/>
                          <a:ea typeface="Roboto" panose="02000000000000000000" pitchFamily="2" charset="0"/>
                          <a:cs typeface="Roboto" panose="02000000000000000000" pitchFamily="2" charset="0"/>
                        </a:rPr>
                        <a:t>Geographical skills and fieldwork</a:t>
                      </a:r>
                      <a:endParaRPr lang="en-GB" sz="12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rgbClr val="8262A6"/>
                    </a:solidFill>
                  </a:tcPr>
                </a:tc>
                <a:tc hMerge="1">
                  <a:txBody>
                    <a:bodyPr/>
                    <a:lstStyle/>
                    <a:p>
                      <a:pPr marL="0" indent="0">
                        <a:buFont typeface="Arial" panose="020B0604020202020204" pitchFamily="34" charset="0"/>
                        <a:buNone/>
                      </a:pPr>
                      <a:endParaRPr lang="en-GB" sz="1200" b="1">
                        <a:solidFill>
                          <a:schemeClr val="bg1"/>
                        </a:solidFill>
                      </a:endParaRPr>
                    </a:p>
                  </a:txBody>
                  <a:tcPr marL="36000" marR="36000" marT="36000" marB="36000">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693709976"/>
                  </a:ext>
                </a:extLst>
              </a:tr>
              <a:tr h="294586">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Use world maps, atlases and globes to identify the United Kingdom and its countries, as well as the countries, continents and oceans studied at this key stage</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000" b="1">
                          <a:solidFill>
                            <a:schemeClr val="bg1"/>
                          </a:solidFill>
                          <a:latin typeface="Roboto" panose="02000000000000000000" pitchFamily="2" charset="0"/>
                          <a:ea typeface="Roboto" panose="02000000000000000000" pitchFamily="2" charset="0"/>
                        </a:rPr>
                        <a:t>Y1 Sum: </a:t>
                      </a:r>
                      <a:r>
                        <a:rPr lang="en-GB" sz="1000" b="0">
                          <a:solidFill>
                            <a:schemeClr val="bg1"/>
                          </a:solidFill>
                          <a:latin typeface="Roboto" panose="02000000000000000000" pitchFamily="2" charset="0"/>
                          <a:ea typeface="Roboto" panose="02000000000000000000" pitchFamily="2" charset="0"/>
                        </a:rPr>
                        <a:t>There you are</a:t>
                      </a:r>
                    </a:p>
                    <a:p>
                      <a:r>
                        <a:rPr lang="en-GB" sz="1000" b="1">
                          <a:solidFill>
                            <a:schemeClr val="bg1"/>
                          </a:solidFill>
                          <a:latin typeface="Roboto" panose="02000000000000000000" pitchFamily="2" charset="0"/>
                          <a:ea typeface="Roboto" panose="02000000000000000000" pitchFamily="2" charset="0"/>
                        </a:rPr>
                        <a:t>Y2 Sum:</a:t>
                      </a:r>
                      <a:r>
                        <a:rPr lang="en-GB" sz="1000" b="0">
                          <a:solidFill>
                            <a:schemeClr val="bg1"/>
                          </a:solidFill>
                          <a:latin typeface="Roboto" panose="02000000000000000000" pitchFamily="2" charset="0"/>
                          <a:ea typeface="Roboto" panose="02000000000000000000" pitchFamily="2" charset="0"/>
                        </a:rPr>
                        <a:t> Rivers, seas and oceans</a:t>
                      </a:r>
                      <a:endParaRPr lang="en-GB" sz="1000" b="1">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73531684"/>
                  </a:ext>
                </a:extLst>
              </a:tr>
              <a:tr h="162852">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Use simple compass directions (north, south, east and west) </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Y2 </a:t>
                      </a:r>
                      <a:r>
                        <a:rPr lang="en-US" sz="1000" b="1" err="1">
                          <a:solidFill>
                            <a:schemeClr val="bg1"/>
                          </a:solidFill>
                          <a:latin typeface="Roboto" panose="02000000000000000000" pitchFamily="2" charset="0"/>
                          <a:ea typeface="Roboto" panose="02000000000000000000" pitchFamily="2" charset="0"/>
                        </a:rPr>
                        <a:t>Aut</a:t>
                      </a:r>
                      <a:r>
                        <a:rPr lang="en-US" sz="1000" b="1">
                          <a:solidFill>
                            <a:schemeClr val="bg1"/>
                          </a:solidFill>
                          <a:latin typeface="Roboto" panose="02000000000000000000" pitchFamily="2" charset="0"/>
                          <a:ea typeface="Roboto" panose="02000000000000000000" pitchFamily="2" charset="0"/>
                        </a:rPr>
                        <a:t>: </a:t>
                      </a:r>
                      <a:r>
                        <a:rPr lang="en-US" sz="1000" b="0">
                          <a:solidFill>
                            <a:schemeClr val="bg1"/>
                          </a:solidFill>
                          <a:latin typeface="Roboto" panose="02000000000000000000" pitchFamily="2" charset="0"/>
                          <a:ea typeface="Roboto" panose="02000000000000000000" pitchFamily="2" charset="0"/>
                        </a:rPr>
                        <a:t>Mini mappers </a:t>
                      </a:r>
                      <a:endParaRPr lang="en-GB" sz="1000" b="1">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894579953"/>
                  </a:ext>
                </a:extLst>
              </a:tr>
              <a:tr h="294586">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Use locational and directional language (for example, near and far; left and right), to describe the locations of features and routes on a map</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Aut: </a:t>
                      </a:r>
                      <a:r>
                        <a:rPr lang="en-US" sz="1000" b="0">
                          <a:solidFill>
                            <a:schemeClr val="bg1"/>
                          </a:solidFill>
                          <a:latin typeface="Roboto" panose="02000000000000000000" pitchFamily="2" charset="0"/>
                          <a:ea typeface="Roboto" panose="02000000000000000000" pitchFamily="2" charset="0"/>
                        </a:rPr>
                        <a:t>Here I am</a:t>
                      </a:r>
                      <a:endParaRPr lang="en-GB" sz="1000" b="1">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603939331"/>
                  </a:ext>
                </a:extLst>
              </a:tr>
              <a:tr h="162852">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Use aerial photographs and plan perspectives to </a:t>
                      </a:r>
                      <a:r>
                        <a:rPr lang="en-US" sz="1000" err="1">
                          <a:solidFill>
                            <a:schemeClr val="bg1"/>
                          </a:solidFill>
                          <a:latin typeface="Roboto" panose="02000000000000000000" pitchFamily="2" charset="0"/>
                          <a:ea typeface="Roboto" panose="02000000000000000000" pitchFamily="2" charset="0"/>
                        </a:rPr>
                        <a:t>recognise</a:t>
                      </a:r>
                      <a:r>
                        <a:rPr lang="en-US" sz="1000">
                          <a:solidFill>
                            <a:schemeClr val="bg1"/>
                          </a:solidFill>
                          <a:latin typeface="Roboto" panose="02000000000000000000" pitchFamily="2" charset="0"/>
                          <a:ea typeface="Roboto" panose="02000000000000000000" pitchFamily="2" charset="0"/>
                        </a:rPr>
                        <a:t> landmarks and basic human and physical features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Y2 Sum: </a:t>
                      </a:r>
                      <a:r>
                        <a:rPr lang="en-US" sz="1000" b="0">
                          <a:solidFill>
                            <a:schemeClr val="bg1"/>
                          </a:solidFill>
                          <a:latin typeface="Roboto" panose="02000000000000000000" pitchFamily="2" charset="0"/>
                          <a:ea typeface="Roboto" panose="02000000000000000000" pitchFamily="2" charset="0"/>
                        </a:rPr>
                        <a:t>Rivers, seas and oceans</a:t>
                      </a:r>
                      <a:endParaRPr lang="en-GB" sz="1000" b="1">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78900562"/>
                  </a:ext>
                </a:extLst>
              </a:tr>
              <a:tr h="222479">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Devise a simple map; use and construct basic symbols in a key</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Y2 </a:t>
                      </a:r>
                      <a:r>
                        <a:rPr lang="en-US" sz="1000" b="1" err="1">
                          <a:solidFill>
                            <a:schemeClr val="bg1"/>
                          </a:solidFill>
                          <a:latin typeface="Roboto" panose="02000000000000000000" pitchFamily="2" charset="0"/>
                          <a:ea typeface="Roboto" panose="02000000000000000000" pitchFamily="2" charset="0"/>
                        </a:rPr>
                        <a:t>Aut</a:t>
                      </a:r>
                      <a:r>
                        <a:rPr lang="en-US" sz="1000" b="1">
                          <a:solidFill>
                            <a:schemeClr val="bg1"/>
                          </a:solidFill>
                          <a:latin typeface="Roboto" panose="02000000000000000000" pitchFamily="2" charset="0"/>
                          <a:ea typeface="Roboto" panose="02000000000000000000" pitchFamily="2" charset="0"/>
                        </a:rPr>
                        <a:t>: </a:t>
                      </a:r>
                      <a:r>
                        <a:rPr lang="en-US" sz="1000" b="0">
                          <a:solidFill>
                            <a:schemeClr val="bg1"/>
                          </a:solidFill>
                          <a:latin typeface="Roboto" panose="02000000000000000000" pitchFamily="2" charset="0"/>
                          <a:ea typeface="Roboto" panose="02000000000000000000" pitchFamily="2" charset="0"/>
                        </a:rPr>
                        <a:t>Mini mappers</a:t>
                      </a:r>
                      <a:endParaRPr lang="en-GB" sz="1000" b="1">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445724940"/>
                  </a:ext>
                </a:extLst>
              </a:tr>
              <a:tr h="294586">
                <a:tc>
                  <a:txBody>
                    <a:bodyPr/>
                    <a:lstStyle/>
                    <a:p>
                      <a:pPr marL="0" indent="0">
                        <a:buFont typeface="Arial" panose="020B0604020202020204" pitchFamily="34" charset="0"/>
                        <a:buNone/>
                      </a:pPr>
                      <a:r>
                        <a:rPr lang="en-US" sz="1000">
                          <a:solidFill>
                            <a:schemeClr val="bg1"/>
                          </a:solidFill>
                          <a:latin typeface="Roboto" panose="02000000000000000000" pitchFamily="2" charset="0"/>
                          <a:ea typeface="Roboto" panose="02000000000000000000" pitchFamily="2" charset="0"/>
                        </a:rPr>
                        <a:t>Use simple fieldwork and observational skills to study the geography of the school and its grounds and the key human and physical features of its surrounding environment</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1000" b="1">
                          <a:solidFill>
                            <a:schemeClr val="bg1"/>
                          </a:solidFill>
                          <a:latin typeface="Roboto" panose="02000000000000000000" pitchFamily="2" charset="0"/>
                          <a:ea typeface="Roboto" panose="02000000000000000000" pitchFamily="2" charset="0"/>
                        </a:rPr>
                        <a:t>Y1 </a:t>
                      </a:r>
                      <a:r>
                        <a:rPr lang="en-US" sz="1000" b="1" err="1">
                          <a:solidFill>
                            <a:schemeClr val="bg1"/>
                          </a:solidFill>
                          <a:latin typeface="Roboto" panose="02000000000000000000" pitchFamily="2" charset="0"/>
                          <a:ea typeface="Roboto" panose="02000000000000000000" pitchFamily="2" charset="0"/>
                        </a:rPr>
                        <a:t>Aut</a:t>
                      </a:r>
                      <a:r>
                        <a:rPr lang="en-US" sz="1000" b="1">
                          <a:solidFill>
                            <a:schemeClr val="bg1"/>
                          </a:solidFill>
                          <a:latin typeface="Roboto" panose="02000000000000000000" pitchFamily="2" charset="0"/>
                          <a:ea typeface="Roboto" panose="02000000000000000000" pitchFamily="2" charset="0"/>
                        </a:rPr>
                        <a:t>: </a:t>
                      </a:r>
                      <a:r>
                        <a:rPr lang="en-US" sz="1000" b="0">
                          <a:solidFill>
                            <a:schemeClr val="bg1"/>
                          </a:solidFill>
                          <a:latin typeface="Roboto" panose="02000000000000000000" pitchFamily="2" charset="0"/>
                          <a:ea typeface="Roboto" panose="02000000000000000000" pitchFamily="2" charset="0"/>
                        </a:rPr>
                        <a:t>Here I am</a:t>
                      </a:r>
                      <a:endParaRPr lang="en-US" sz="1000" b="1">
                        <a:solidFill>
                          <a:schemeClr val="bg1"/>
                        </a:solidFill>
                        <a:latin typeface="Roboto" panose="02000000000000000000" pitchFamily="2" charset="0"/>
                        <a:ea typeface="Roboto" panose="02000000000000000000" pitchFamily="2" charset="0"/>
                      </a:endParaRPr>
                    </a:p>
                    <a:p>
                      <a:r>
                        <a:rPr lang="en-US" sz="1000" b="1">
                          <a:solidFill>
                            <a:schemeClr val="bg1"/>
                          </a:solidFill>
                          <a:latin typeface="Roboto" panose="02000000000000000000" pitchFamily="2" charset="0"/>
                          <a:ea typeface="Roboto" panose="02000000000000000000" pitchFamily="2" charset="0"/>
                        </a:rPr>
                        <a:t>Y2 </a:t>
                      </a:r>
                      <a:r>
                        <a:rPr lang="en-US" sz="1000" b="1" err="1">
                          <a:solidFill>
                            <a:schemeClr val="bg1"/>
                          </a:solidFill>
                          <a:latin typeface="Roboto" panose="02000000000000000000" pitchFamily="2" charset="0"/>
                          <a:ea typeface="Roboto" panose="02000000000000000000" pitchFamily="2" charset="0"/>
                        </a:rPr>
                        <a:t>Aut</a:t>
                      </a:r>
                      <a:r>
                        <a:rPr lang="en-US" sz="1000">
                          <a:solidFill>
                            <a:schemeClr val="bg1"/>
                          </a:solidFill>
                          <a:latin typeface="Roboto" panose="02000000000000000000" pitchFamily="2" charset="0"/>
                          <a:ea typeface="Roboto" panose="02000000000000000000" pitchFamily="2" charset="0"/>
                        </a:rPr>
                        <a:t>: Mini mappers</a:t>
                      </a:r>
                      <a:endParaRPr lang="en-GB" sz="100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mpd="sng">
                      <a:solidFill>
                        <a:sysClr val="window" lastClr="FFFFFF"/>
                      </a:solidFill>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367634813"/>
                  </a:ext>
                </a:extLst>
              </a:tr>
            </a:tbl>
          </a:graphicData>
        </a:graphic>
      </p:graphicFrame>
      <p:sp>
        <p:nvSpPr>
          <p:cNvPr id="6" name="Content Placeholder 40">
            <a:extLst>
              <a:ext uri="{FF2B5EF4-FFF2-40B4-BE49-F238E27FC236}">
                <a16:creationId xmlns:a16="http://schemas.microsoft.com/office/drawing/2014/main" id="{0941C957-3734-400F-3492-F5ABF6C8BD83}"/>
              </a:ext>
            </a:extLst>
          </p:cNvPr>
          <p:cNvSpPr txBox="1">
            <a:spLocks/>
          </p:cNvSpPr>
          <p:nvPr/>
        </p:nvSpPr>
        <p:spPr bwMode="auto">
          <a:xfrm>
            <a:off x="213093" y="887069"/>
            <a:ext cx="8294299" cy="458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anose="05000000000000000000" pitchFamily="2" charset="2"/>
              <a:buChar char="§"/>
              <a:defRPr sz="2400" kern="1200">
                <a:solidFill>
                  <a:srgbClr val="052264"/>
                </a:solidFill>
                <a:latin typeface="+mn-lt"/>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rgbClr val="052264"/>
                </a:solidFill>
                <a:latin typeface="+mn-lt"/>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052264"/>
                </a:solidFill>
                <a:latin typeface="+mn-lt"/>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052264"/>
                </a:solidFill>
                <a:latin typeface="+mn-lt"/>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052264"/>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b="1">
                <a:solidFill>
                  <a:schemeClr val="bg1"/>
                </a:solidFill>
                <a:latin typeface="Roboto" panose="02000000000000000000" pitchFamily="2" charset="0"/>
                <a:ea typeface="Roboto" panose="02000000000000000000" pitchFamily="2" charset="0"/>
              </a:rPr>
              <a:t>The below table outlines where the statutory content from the National Curriculum is first taught across KS1. The curriculum has been sequenced so that much of the content is reviewed in subsequent units.</a:t>
            </a:r>
            <a:endParaRPr lang="en-GB" sz="1400" b="1">
              <a:solidFill>
                <a:schemeClr val="bg1"/>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663055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1BC5A0-89EC-4B79-83A5-525CF0BE1AB8}"/>
              </a:ext>
            </a:extLst>
          </p:cNvPr>
          <p:cNvSpPr>
            <a:spLocks noGrp="1"/>
          </p:cNvSpPr>
          <p:nvPr>
            <p:ph type="body" sz="quarter" idx="10"/>
          </p:nvPr>
        </p:nvSpPr>
        <p:spPr>
          <a:xfrm>
            <a:off x="203201" y="234234"/>
            <a:ext cx="8056879" cy="458089"/>
          </a:xfrm>
        </p:spPr>
        <p:txBody>
          <a:bodyPr/>
          <a:lstStyle/>
          <a:p>
            <a:r>
              <a:rPr lang="en-US" sz="2800"/>
              <a:t>Alignment with the National Curriculum (KS2)</a:t>
            </a:r>
            <a:endParaRPr lang="en-GB" sz="2800"/>
          </a:p>
        </p:txBody>
      </p:sp>
      <p:graphicFrame>
        <p:nvGraphicFramePr>
          <p:cNvPr id="4" name="Table 3">
            <a:extLst>
              <a:ext uri="{FF2B5EF4-FFF2-40B4-BE49-F238E27FC236}">
                <a16:creationId xmlns:a16="http://schemas.microsoft.com/office/drawing/2014/main" id="{32B3FA5B-7936-25A1-600E-4BD7C045256E}"/>
              </a:ext>
            </a:extLst>
          </p:cNvPr>
          <p:cNvGraphicFramePr>
            <a:graphicFrameLocks noGrp="1"/>
          </p:cNvGraphicFramePr>
          <p:nvPr>
            <p:extLst>
              <p:ext uri="{D42A27DB-BD31-4B8C-83A1-F6EECF244321}">
                <p14:modId xmlns:p14="http://schemas.microsoft.com/office/powerpoint/2010/main" val="3319191410"/>
              </p:ext>
            </p:extLst>
          </p:nvPr>
        </p:nvGraphicFramePr>
        <p:xfrm>
          <a:off x="256564" y="828675"/>
          <a:ext cx="9133840" cy="5565446"/>
        </p:xfrm>
        <a:graphic>
          <a:graphicData uri="http://schemas.openxmlformats.org/drawingml/2006/table">
            <a:tbl>
              <a:tblPr firstRow="1" bandRow="1"/>
              <a:tblGrid>
                <a:gridCol w="6763995">
                  <a:extLst>
                    <a:ext uri="{9D8B030D-6E8A-4147-A177-3AD203B41FA5}">
                      <a16:colId xmlns:a16="http://schemas.microsoft.com/office/drawing/2014/main" val="1335714826"/>
                    </a:ext>
                  </a:extLst>
                </a:gridCol>
                <a:gridCol w="2369845">
                  <a:extLst>
                    <a:ext uri="{9D8B030D-6E8A-4147-A177-3AD203B41FA5}">
                      <a16:colId xmlns:a16="http://schemas.microsoft.com/office/drawing/2014/main" val="3405652937"/>
                    </a:ext>
                  </a:extLst>
                </a:gridCol>
              </a:tblGrid>
              <a:tr h="197773">
                <a:tc gridSpan="2">
                  <a:txBody>
                    <a:bodyPr/>
                    <a:lstStyle/>
                    <a:p>
                      <a:r>
                        <a:rPr lang="en-US" sz="1000" b="1">
                          <a:solidFill>
                            <a:schemeClr val="tx1"/>
                          </a:solidFill>
                          <a:latin typeface="Roboto" panose="02000000000000000000" pitchFamily="2" charset="0"/>
                          <a:ea typeface="Roboto" panose="02000000000000000000" pitchFamily="2" charset="0"/>
                          <a:cs typeface="Roboto" panose="02000000000000000000" pitchFamily="2" charset="0"/>
                        </a:rPr>
                        <a:t>Locational knowledge</a:t>
                      </a:r>
                      <a:endParaRPr lang="en-GB" sz="10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hMerge="1">
                  <a:txBody>
                    <a:bodyPr/>
                    <a:lstStyle/>
                    <a:p>
                      <a:endParaRPr lang="en-GB"/>
                    </a:p>
                  </a:txBody>
                  <a:tcPr/>
                </a:tc>
                <a:extLst>
                  <a:ext uri="{0D108BD9-81ED-4DB2-BD59-A6C34878D82A}">
                    <a16:rowId xmlns:a16="http://schemas.microsoft.com/office/drawing/2014/main" val="3249849227"/>
                  </a:ext>
                </a:extLst>
              </a:tr>
              <a:tr h="725711">
                <a:tc>
                  <a:txBody>
                    <a:bodyPr/>
                    <a:lstStyle/>
                    <a:p>
                      <a:r>
                        <a:rPr lang="en-US" sz="860">
                          <a:solidFill>
                            <a:schemeClr val="bg1"/>
                          </a:solidFill>
                          <a:latin typeface="Roboto" panose="02000000000000000000" pitchFamily="2" charset="0"/>
                          <a:ea typeface="Roboto" panose="02000000000000000000" pitchFamily="2" charset="0"/>
                        </a:rPr>
                        <a:t>Locate the world’s countries, using maps to concentrate on their environmental regions, key physical and human characteristics, countries and major cities: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Europe</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North America</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South America</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38100" cmpd="sng">
                      <a:noFill/>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860" b="1" err="1">
                          <a:solidFill>
                            <a:schemeClr val="bg1"/>
                          </a:solidFill>
                          <a:latin typeface="Roboto" panose="02000000000000000000" pitchFamily="2" charset="0"/>
                          <a:ea typeface="Roboto" panose="02000000000000000000" pitchFamily="2" charset="0"/>
                        </a:rPr>
                        <a:t>Y3</a:t>
                      </a:r>
                      <a:r>
                        <a:rPr lang="en-GB" sz="860" b="1">
                          <a:solidFill>
                            <a:schemeClr val="bg1"/>
                          </a:solidFill>
                          <a:latin typeface="Roboto" panose="02000000000000000000" pitchFamily="2" charset="0"/>
                          <a:ea typeface="Roboto" panose="02000000000000000000" pitchFamily="2" charset="0"/>
                        </a:rPr>
                        <a:t> Sum: </a:t>
                      </a:r>
                      <a:r>
                        <a:rPr lang="en-GB" sz="860">
                          <a:solidFill>
                            <a:schemeClr val="bg1"/>
                          </a:solidFill>
                          <a:latin typeface="Roboto" panose="02000000000000000000" pitchFamily="2" charset="0"/>
                          <a:ea typeface="Roboto" panose="02000000000000000000" pitchFamily="2" charset="0"/>
                        </a:rPr>
                        <a:t>Looking at Europe and tourism</a:t>
                      </a:r>
                    </a:p>
                    <a:p>
                      <a:r>
                        <a:rPr lang="en-GB" sz="860" b="1">
                          <a:solidFill>
                            <a:schemeClr val="bg1"/>
                          </a:solidFill>
                          <a:latin typeface="Roboto" panose="02000000000000000000" pitchFamily="2" charset="0"/>
                          <a:ea typeface="Roboto" panose="02000000000000000000" pitchFamily="2" charset="0"/>
                        </a:rPr>
                        <a:t>Y5 </a:t>
                      </a:r>
                      <a:r>
                        <a:rPr lang="en-GB" sz="860" b="1" err="1">
                          <a:solidFill>
                            <a:schemeClr val="bg1"/>
                          </a:solidFill>
                          <a:latin typeface="Roboto" panose="02000000000000000000" pitchFamily="2" charset="0"/>
                          <a:ea typeface="Roboto" panose="02000000000000000000" pitchFamily="2" charset="0"/>
                        </a:rPr>
                        <a:t>Aut</a:t>
                      </a:r>
                      <a:r>
                        <a:rPr lang="en-GB" sz="860" b="1">
                          <a:solidFill>
                            <a:schemeClr val="bg1"/>
                          </a:solidFill>
                          <a:latin typeface="Roboto" panose="02000000000000000000" pitchFamily="2" charset="0"/>
                          <a:ea typeface="Roboto" panose="02000000000000000000" pitchFamily="2" charset="0"/>
                        </a:rPr>
                        <a:t>:</a:t>
                      </a:r>
                      <a:r>
                        <a:rPr lang="en-GB" sz="860">
                          <a:solidFill>
                            <a:schemeClr val="bg1"/>
                          </a:solidFill>
                          <a:latin typeface="Roboto" panose="02000000000000000000" pitchFamily="2" charset="0"/>
                          <a:ea typeface="Roboto" panose="02000000000000000000" pitchFamily="2" charset="0"/>
                        </a:rPr>
                        <a:t> Investigating world trade</a:t>
                      </a:r>
                    </a:p>
                    <a:p>
                      <a:r>
                        <a:rPr lang="en-GB" sz="860" b="1">
                          <a:solidFill>
                            <a:schemeClr val="bg1"/>
                          </a:solidFill>
                          <a:latin typeface="Roboto" panose="02000000000000000000" pitchFamily="2" charset="0"/>
                          <a:ea typeface="Roboto" panose="02000000000000000000" pitchFamily="2" charset="0"/>
                        </a:rPr>
                        <a:t>Y4 </a:t>
                      </a:r>
                      <a:r>
                        <a:rPr lang="en-GB" sz="860" b="1" err="1">
                          <a:solidFill>
                            <a:schemeClr val="bg1"/>
                          </a:solidFill>
                          <a:latin typeface="Roboto" panose="02000000000000000000" pitchFamily="2" charset="0"/>
                          <a:ea typeface="Roboto" panose="02000000000000000000" pitchFamily="2" charset="0"/>
                        </a:rPr>
                        <a:t>Aut</a:t>
                      </a:r>
                      <a:r>
                        <a:rPr lang="en-GB" sz="860" b="1">
                          <a:solidFill>
                            <a:schemeClr val="bg1"/>
                          </a:solidFill>
                          <a:latin typeface="Roboto" panose="02000000000000000000" pitchFamily="2" charset="0"/>
                          <a:ea typeface="Roboto" panose="02000000000000000000" pitchFamily="2" charset="0"/>
                        </a:rPr>
                        <a:t>: </a:t>
                      </a:r>
                      <a:r>
                        <a:rPr lang="en-GB" sz="860">
                          <a:solidFill>
                            <a:schemeClr val="bg1"/>
                          </a:solidFill>
                          <a:latin typeface="Roboto" panose="02000000000000000000" pitchFamily="2" charset="0"/>
                          <a:ea typeface="Roboto" panose="02000000000000000000" pitchFamily="2" charset="0"/>
                        </a:rPr>
                        <a:t> Looking at South America and Brazil</a:t>
                      </a:r>
                    </a:p>
                  </a:txBody>
                  <a:tcPr marL="36000" marR="36000" marT="18000" marB="18000">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38100" cmpd="sng">
                      <a:noFill/>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959801434"/>
                  </a:ext>
                </a:extLst>
              </a:tr>
              <a:tr h="450543">
                <a:tc>
                  <a:txBody>
                    <a:bodyPr/>
                    <a:lstStyle/>
                    <a:p>
                      <a:r>
                        <a:rPr lang="en-US" sz="860">
                          <a:solidFill>
                            <a:schemeClr val="bg1"/>
                          </a:solidFill>
                          <a:latin typeface="Roboto" panose="02000000000000000000" pitchFamily="2" charset="0"/>
                          <a:ea typeface="Roboto" panose="02000000000000000000" pitchFamily="2" charset="0"/>
                        </a:rPr>
                        <a:t>Name and locate countries and cities of the United Kingdom, geographical regions and their identifying human and physical characteristics, key topographical features (including hills, mountains, coasts and rivers) and land-use patterns; and understand how some of these aspects have changed over time</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860" b="1" err="1">
                          <a:solidFill>
                            <a:schemeClr val="bg1"/>
                          </a:solidFill>
                          <a:latin typeface="Roboto" panose="02000000000000000000" pitchFamily="2" charset="0"/>
                          <a:ea typeface="Roboto" panose="02000000000000000000" pitchFamily="2" charset="0"/>
                        </a:rPr>
                        <a:t>Y3</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Aut</a:t>
                      </a:r>
                      <a:r>
                        <a:rPr lang="en-US" sz="860" b="1">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UK</a:t>
                      </a:r>
                    </a:p>
                    <a:p>
                      <a:r>
                        <a:rPr lang="en-US" sz="860" b="1" err="1">
                          <a:solidFill>
                            <a:schemeClr val="bg1"/>
                          </a:solidFill>
                          <a:latin typeface="Roboto" panose="02000000000000000000" pitchFamily="2" charset="0"/>
                          <a:ea typeface="Roboto" panose="02000000000000000000" pitchFamily="2" charset="0"/>
                        </a:rPr>
                        <a:t>Y5</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Spr</a:t>
                      </a:r>
                      <a:r>
                        <a:rPr lang="en-US" sz="860" b="1">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Looking at North America and water</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998157952"/>
                  </a:ext>
                </a:extLst>
              </a:tr>
              <a:tr h="312959">
                <a:tc>
                  <a:txBody>
                    <a:bodyPr/>
                    <a:lstStyle/>
                    <a:p>
                      <a:r>
                        <a:rPr lang="en-US" sz="860">
                          <a:solidFill>
                            <a:schemeClr val="bg1"/>
                          </a:solidFill>
                          <a:latin typeface="Roboto" panose="02000000000000000000" pitchFamily="2" charset="0"/>
                          <a:ea typeface="Roboto" panose="02000000000000000000" pitchFamily="2" charset="0"/>
                        </a:rPr>
                        <a:t>Identify the position and significance of latitude, longitude, the Equator, the Northern Hemisphere, the Southern Hemisphere, the Tropics of Cancer and Capricorn, the Arctic and Antarctic Circles and the Prime Meridian</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860" b="1" err="1">
                          <a:solidFill>
                            <a:schemeClr val="bg1"/>
                          </a:solidFill>
                          <a:latin typeface="Roboto" panose="02000000000000000000" pitchFamily="2" charset="0"/>
                          <a:ea typeface="Roboto" panose="02000000000000000000" pitchFamily="2" charset="0"/>
                        </a:rPr>
                        <a:t>Y4</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Aut</a:t>
                      </a:r>
                      <a:r>
                        <a:rPr lang="en-US" sz="860">
                          <a:solidFill>
                            <a:schemeClr val="bg1"/>
                          </a:solidFill>
                          <a:latin typeface="Roboto" panose="02000000000000000000" pitchFamily="2" charset="0"/>
                          <a:ea typeface="Roboto" panose="02000000000000000000" pitchFamily="2" charset="0"/>
                        </a:rPr>
                        <a:t>: </a:t>
                      </a:r>
                      <a:r>
                        <a:rPr lang="en-GB" sz="860">
                          <a:solidFill>
                            <a:schemeClr val="bg1"/>
                          </a:solidFill>
                          <a:latin typeface="Roboto" panose="02000000000000000000" pitchFamily="2" charset="0"/>
                          <a:ea typeface="Roboto" panose="02000000000000000000" pitchFamily="2" charset="0"/>
                        </a:rPr>
                        <a:t>Looking at South America and Brazil</a:t>
                      </a: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33255897"/>
                  </a:ext>
                </a:extLst>
              </a:tr>
              <a:tr h="197773">
                <a:tc gridSpan="2">
                  <a:txBody>
                    <a:bodyPr/>
                    <a:lstStyle/>
                    <a:p>
                      <a:r>
                        <a:rPr lang="en-US" sz="1000" b="1">
                          <a:solidFill>
                            <a:schemeClr val="tx1"/>
                          </a:solidFill>
                          <a:latin typeface="Roboto" panose="02000000000000000000" pitchFamily="2" charset="0"/>
                          <a:ea typeface="Roboto" panose="02000000000000000000" pitchFamily="2" charset="0"/>
                          <a:cs typeface="Roboto" panose="02000000000000000000" pitchFamily="2" charset="0"/>
                        </a:rPr>
                        <a:t>Place knowledge</a:t>
                      </a:r>
                      <a:endParaRPr lang="en-GB" sz="10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chemeClr val="bg2"/>
                      </a:solid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8262A6"/>
                    </a:solidFill>
                  </a:tcPr>
                </a:tc>
                <a:tc hMerge="1">
                  <a:txBody>
                    <a:bodyPr/>
                    <a:lstStyle/>
                    <a:p>
                      <a:endParaRPr lang="en-GB"/>
                    </a:p>
                  </a:txBody>
                  <a:tcPr/>
                </a:tc>
                <a:extLst>
                  <a:ext uri="{0D108BD9-81ED-4DB2-BD59-A6C34878D82A}">
                    <a16:rowId xmlns:a16="http://schemas.microsoft.com/office/drawing/2014/main" val="2739035515"/>
                  </a:ext>
                </a:extLst>
              </a:tr>
              <a:tr h="312959">
                <a:tc>
                  <a:txBody>
                    <a:bodyPr/>
                    <a:lstStyle/>
                    <a:p>
                      <a:r>
                        <a:rPr lang="en-US" sz="860">
                          <a:solidFill>
                            <a:schemeClr val="bg1"/>
                          </a:solidFill>
                          <a:latin typeface="Roboto" panose="02000000000000000000" pitchFamily="2" charset="0"/>
                          <a:ea typeface="Roboto" panose="02000000000000000000" pitchFamily="2" charset="0"/>
                        </a:rPr>
                        <a:t>Understand geographical similarities and differences through the study of the human and physical geography of a region of the United Kingdom, a region in a European country and a region within North or South America</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860" b="1" err="1">
                          <a:solidFill>
                            <a:schemeClr val="bg1"/>
                          </a:solidFill>
                          <a:latin typeface="Roboto" panose="02000000000000000000" pitchFamily="2" charset="0"/>
                          <a:ea typeface="Roboto" panose="02000000000000000000" pitchFamily="2" charset="0"/>
                        </a:rPr>
                        <a:t>Y5</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Spr</a:t>
                      </a:r>
                      <a:r>
                        <a:rPr lang="en-US" sz="860" b="1">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Looking at North America and water</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4168644804"/>
                  </a:ext>
                </a:extLst>
              </a:tr>
              <a:tr h="197773">
                <a:tc gridSpan="2">
                  <a:txBody>
                    <a:bodyPr/>
                    <a:lstStyle/>
                    <a:p>
                      <a:r>
                        <a:rPr lang="en-US" sz="1000" b="1">
                          <a:solidFill>
                            <a:schemeClr val="tx1"/>
                          </a:solidFill>
                          <a:latin typeface="Roboto" panose="02000000000000000000" pitchFamily="2" charset="0"/>
                          <a:ea typeface="Roboto" panose="02000000000000000000" pitchFamily="2" charset="0"/>
                          <a:cs typeface="Roboto" panose="02000000000000000000" pitchFamily="2" charset="0"/>
                        </a:rPr>
                        <a:t>Human and physical geography</a:t>
                      </a:r>
                      <a:endParaRPr lang="en-GB" sz="10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chemeClr val="bg2"/>
                      </a:solid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GB"/>
                    </a:p>
                  </a:txBody>
                  <a:tcPr/>
                </a:tc>
                <a:extLst>
                  <a:ext uri="{0D108BD9-81ED-4DB2-BD59-A6C34878D82A}">
                    <a16:rowId xmlns:a16="http://schemas.microsoft.com/office/drawing/2014/main" val="2834395341"/>
                  </a:ext>
                </a:extLst>
              </a:tr>
              <a:tr h="863295">
                <a:tc>
                  <a:txBody>
                    <a:bodyPr/>
                    <a:lstStyle/>
                    <a:p>
                      <a:r>
                        <a:rPr lang="en-US" sz="860">
                          <a:solidFill>
                            <a:schemeClr val="bg1"/>
                          </a:solidFill>
                          <a:latin typeface="Roboto" panose="02000000000000000000" pitchFamily="2" charset="0"/>
                          <a:ea typeface="Roboto" panose="02000000000000000000" pitchFamily="2" charset="0"/>
                        </a:rPr>
                        <a:t>Describe and understand key aspects of physical geography, including:</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Climate zones, biomes and vegetation belts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Rivers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Volcanoes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Mountains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Earthquakes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The water cycle</a:t>
                      </a:r>
                    </a:p>
                  </a:txBody>
                  <a:tcPr marL="36000" marR="36000" marT="18000" marB="18000">
                    <a:lnL w="12700" cmpd="sng">
                      <a:noFill/>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endParaRPr lang="en-GB" sz="860" b="1">
                        <a:solidFill>
                          <a:schemeClr val="bg1"/>
                        </a:solidFill>
                        <a:latin typeface="Roboto" panose="02000000000000000000" pitchFamily="2" charset="0"/>
                        <a:ea typeface="Roboto" panose="02000000000000000000" pitchFamily="2" charset="0"/>
                      </a:endParaRPr>
                    </a:p>
                    <a:p>
                      <a:r>
                        <a:rPr lang="en-GB" sz="860" b="1">
                          <a:solidFill>
                            <a:schemeClr val="bg1"/>
                          </a:solidFill>
                          <a:latin typeface="Roboto" panose="02000000000000000000" pitchFamily="2" charset="0"/>
                          <a:ea typeface="Roboto" panose="02000000000000000000" pitchFamily="2" charset="0"/>
                        </a:rPr>
                        <a:t>Y5 Sum: </a:t>
                      </a:r>
                      <a:r>
                        <a:rPr lang="en-GB" sz="860">
                          <a:solidFill>
                            <a:schemeClr val="bg1"/>
                          </a:solidFill>
                          <a:latin typeface="Roboto" panose="02000000000000000000" pitchFamily="2" charset="0"/>
                          <a:ea typeface="Roboto" panose="02000000000000000000" pitchFamily="2" charset="0"/>
                        </a:rPr>
                        <a:t>Climate across the world</a:t>
                      </a:r>
                    </a:p>
                    <a:p>
                      <a:r>
                        <a:rPr lang="en-GB" sz="860" b="1">
                          <a:solidFill>
                            <a:schemeClr val="bg1"/>
                          </a:solidFill>
                          <a:latin typeface="Roboto" panose="02000000000000000000" pitchFamily="2" charset="0"/>
                          <a:ea typeface="Roboto" panose="02000000000000000000" pitchFamily="2" charset="0"/>
                        </a:rPr>
                        <a:t>Y5 </a:t>
                      </a:r>
                      <a:r>
                        <a:rPr lang="en-GB" sz="860" b="1" err="1">
                          <a:solidFill>
                            <a:schemeClr val="bg1"/>
                          </a:solidFill>
                          <a:latin typeface="Roboto" panose="02000000000000000000" pitchFamily="2" charset="0"/>
                          <a:ea typeface="Roboto" panose="02000000000000000000" pitchFamily="2" charset="0"/>
                        </a:rPr>
                        <a:t>Spr</a:t>
                      </a:r>
                      <a:r>
                        <a:rPr lang="en-GB" sz="860" b="1">
                          <a:solidFill>
                            <a:schemeClr val="bg1"/>
                          </a:solidFill>
                          <a:latin typeface="Roboto" panose="02000000000000000000" pitchFamily="2" charset="0"/>
                          <a:ea typeface="Roboto" panose="02000000000000000000" pitchFamily="2" charset="0"/>
                        </a:rPr>
                        <a:t>:</a:t>
                      </a:r>
                      <a:r>
                        <a:rPr lang="en-GB" sz="860">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Looking at North America and water</a:t>
                      </a:r>
                    </a:p>
                    <a:p>
                      <a:r>
                        <a:rPr lang="en-GB" sz="860" b="1">
                          <a:solidFill>
                            <a:schemeClr val="bg1"/>
                          </a:solidFill>
                          <a:latin typeface="Roboto" panose="02000000000000000000" pitchFamily="2" charset="0"/>
                          <a:ea typeface="Roboto" panose="02000000000000000000" pitchFamily="2" charset="0"/>
                        </a:rPr>
                        <a:t>Y3 </a:t>
                      </a:r>
                      <a:r>
                        <a:rPr lang="en-GB" sz="860" b="1" err="1">
                          <a:solidFill>
                            <a:schemeClr val="bg1"/>
                          </a:solidFill>
                          <a:latin typeface="Roboto" panose="02000000000000000000" pitchFamily="2" charset="0"/>
                          <a:ea typeface="Roboto" panose="02000000000000000000" pitchFamily="2" charset="0"/>
                        </a:rPr>
                        <a:t>Spr</a:t>
                      </a:r>
                      <a:r>
                        <a:rPr lang="en-GB" sz="860" b="1">
                          <a:solidFill>
                            <a:schemeClr val="bg1"/>
                          </a:solidFill>
                          <a:latin typeface="Roboto" panose="02000000000000000000" pitchFamily="2" charset="0"/>
                          <a:ea typeface="Roboto" panose="02000000000000000000" pitchFamily="2" charset="0"/>
                        </a:rPr>
                        <a:t>:</a:t>
                      </a:r>
                      <a:r>
                        <a:rPr lang="en-GB" sz="860">
                          <a:solidFill>
                            <a:schemeClr val="bg1"/>
                          </a:solidFill>
                          <a:latin typeface="Roboto" panose="02000000000000000000" pitchFamily="2" charset="0"/>
                          <a:ea typeface="Roboto" panose="02000000000000000000" pitchFamily="2" charset="0"/>
                        </a:rPr>
                        <a:t> Volcanoes</a:t>
                      </a:r>
                    </a:p>
                    <a:p>
                      <a:r>
                        <a:rPr lang="en-GB" sz="860" b="1">
                          <a:solidFill>
                            <a:schemeClr val="bg1"/>
                          </a:solidFill>
                          <a:latin typeface="Roboto" panose="02000000000000000000" pitchFamily="2" charset="0"/>
                          <a:ea typeface="Roboto" panose="02000000000000000000" pitchFamily="2" charset="0"/>
                        </a:rPr>
                        <a:t>Y3 </a:t>
                      </a:r>
                      <a:r>
                        <a:rPr lang="en-GB" sz="860" b="1" err="1">
                          <a:solidFill>
                            <a:schemeClr val="bg1"/>
                          </a:solidFill>
                          <a:latin typeface="Roboto" panose="02000000000000000000" pitchFamily="2" charset="0"/>
                          <a:ea typeface="Roboto" panose="02000000000000000000" pitchFamily="2" charset="0"/>
                        </a:rPr>
                        <a:t>Aut</a:t>
                      </a:r>
                      <a:r>
                        <a:rPr lang="en-GB" sz="860" b="1">
                          <a:solidFill>
                            <a:schemeClr val="bg1"/>
                          </a:solidFill>
                          <a:latin typeface="Roboto" panose="02000000000000000000" pitchFamily="2" charset="0"/>
                          <a:ea typeface="Roboto" panose="02000000000000000000" pitchFamily="2" charset="0"/>
                        </a:rPr>
                        <a:t>: </a:t>
                      </a:r>
                      <a:r>
                        <a:rPr lang="en-GB" sz="860">
                          <a:solidFill>
                            <a:schemeClr val="bg1"/>
                          </a:solidFill>
                          <a:latin typeface="Roboto" panose="02000000000000000000" pitchFamily="2" charset="0"/>
                          <a:ea typeface="Roboto" panose="02000000000000000000" pitchFamily="2" charset="0"/>
                        </a:rPr>
                        <a:t>UK</a:t>
                      </a:r>
                    </a:p>
                    <a:p>
                      <a:r>
                        <a:rPr lang="en-GB" sz="860" b="1">
                          <a:solidFill>
                            <a:schemeClr val="bg1"/>
                          </a:solidFill>
                          <a:latin typeface="Roboto" panose="02000000000000000000" pitchFamily="2" charset="0"/>
                          <a:ea typeface="Roboto" panose="02000000000000000000" pitchFamily="2" charset="0"/>
                        </a:rPr>
                        <a:t>Y4 Sum:</a:t>
                      </a:r>
                      <a:r>
                        <a:rPr lang="en-GB" sz="860">
                          <a:solidFill>
                            <a:schemeClr val="bg1"/>
                          </a:solidFill>
                          <a:latin typeface="Roboto" panose="02000000000000000000" pitchFamily="2" charset="0"/>
                          <a:ea typeface="Roboto" panose="02000000000000000000" pitchFamily="2" charset="0"/>
                        </a:rPr>
                        <a:t> Earthquakes &amp; settlements</a:t>
                      </a:r>
                    </a:p>
                    <a:p>
                      <a:r>
                        <a:rPr lang="en-GB" sz="860" b="1">
                          <a:solidFill>
                            <a:schemeClr val="bg1"/>
                          </a:solidFill>
                          <a:latin typeface="Roboto" panose="02000000000000000000" pitchFamily="2" charset="0"/>
                          <a:ea typeface="Roboto" panose="02000000000000000000" pitchFamily="2" charset="0"/>
                        </a:rPr>
                        <a:t>Y5 </a:t>
                      </a:r>
                      <a:r>
                        <a:rPr lang="en-GB" sz="860" b="1" err="1">
                          <a:solidFill>
                            <a:schemeClr val="bg1"/>
                          </a:solidFill>
                          <a:latin typeface="Roboto" panose="02000000000000000000" pitchFamily="2" charset="0"/>
                          <a:ea typeface="Roboto" panose="02000000000000000000" pitchFamily="2" charset="0"/>
                        </a:rPr>
                        <a:t>Spr</a:t>
                      </a:r>
                      <a:r>
                        <a:rPr lang="en-GB" sz="860" b="1">
                          <a:solidFill>
                            <a:schemeClr val="bg1"/>
                          </a:solidFill>
                          <a:latin typeface="Roboto" panose="02000000000000000000" pitchFamily="2" charset="0"/>
                          <a:ea typeface="Roboto" panose="02000000000000000000" pitchFamily="2" charset="0"/>
                        </a:rPr>
                        <a:t>:</a:t>
                      </a:r>
                      <a:r>
                        <a:rPr lang="en-GB" sz="860">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Looking at North America and water</a:t>
                      </a:r>
                      <a:endParaRPr lang="en-US" sz="860">
                        <a:solidFill>
                          <a:schemeClr val="bg1"/>
                        </a:solidFill>
                        <a:latin typeface="Roboto" panose="02000000000000000000" pitchFamily="2" charset="0"/>
                        <a:ea typeface="Roboto" panose="02000000000000000000" pitchFamily="2" charset="0"/>
                      </a:endParaRPr>
                    </a:p>
                  </a:txBody>
                  <a:tcPr marL="36000" marR="36000" marT="18000" marB="18000">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88738991"/>
                  </a:ext>
                </a:extLst>
              </a:tr>
              <a:tr h="588126">
                <a:tc>
                  <a:txBody>
                    <a:bodyPr/>
                    <a:lstStyle/>
                    <a:p>
                      <a:r>
                        <a:rPr lang="en-US" sz="860">
                          <a:solidFill>
                            <a:schemeClr val="bg1"/>
                          </a:solidFill>
                          <a:latin typeface="Roboto" panose="02000000000000000000" pitchFamily="2" charset="0"/>
                          <a:ea typeface="Roboto" panose="02000000000000000000" pitchFamily="2" charset="0"/>
                        </a:rPr>
                        <a:t>Describe and understand key aspects of human geography, including:</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Types of settlements and land uses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Economic activity including trade links</a:t>
                      </a:r>
                    </a:p>
                    <a:p>
                      <a:pPr marL="171450" indent="-171450">
                        <a:buFont typeface="Arial" panose="020B0604020202020204" pitchFamily="34" charset="0"/>
                        <a:buChar char="•"/>
                      </a:pPr>
                      <a:r>
                        <a:rPr lang="en-US" sz="860">
                          <a:solidFill>
                            <a:schemeClr val="bg1"/>
                          </a:solidFill>
                          <a:latin typeface="Roboto" panose="02000000000000000000" pitchFamily="2" charset="0"/>
                          <a:ea typeface="Roboto" panose="02000000000000000000" pitchFamily="2" charset="0"/>
                        </a:rPr>
                        <a:t>Distribution of natural resources including energy, food, minerals and water</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860" b="1">
                        <a:solidFill>
                          <a:schemeClr val="bg1"/>
                        </a:solidFill>
                        <a:latin typeface="Roboto" panose="02000000000000000000" pitchFamily="2" charset="0"/>
                        <a:ea typeface="Roboto" panose="02000000000000000000" pitchFamily="2" charset="0"/>
                      </a:endParaRPr>
                    </a:p>
                    <a:p>
                      <a:r>
                        <a:rPr lang="en-GB" sz="860" b="1">
                          <a:solidFill>
                            <a:schemeClr val="bg1"/>
                          </a:solidFill>
                          <a:latin typeface="Roboto" panose="02000000000000000000" pitchFamily="2" charset="0"/>
                          <a:ea typeface="Roboto" panose="02000000000000000000" pitchFamily="2" charset="0"/>
                        </a:rPr>
                        <a:t>Y3 </a:t>
                      </a:r>
                      <a:r>
                        <a:rPr lang="en-GB" sz="860" b="1" err="1">
                          <a:solidFill>
                            <a:schemeClr val="bg1"/>
                          </a:solidFill>
                          <a:latin typeface="Roboto" panose="02000000000000000000" pitchFamily="2" charset="0"/>
                          <a:ea typeface="Roboto" panose="02000000000000000000" pitchFamily="2" charset="0"/>
                        </a:rPr>
                        <a:t>Aut</a:t>
                      </a:r>
                      <a:r>
                        <a:rPr lang="en-GB" sz="860" b="1">
                          <a:solidFill>
                            <a:schemeClr val="bg1"/>
                          </a:solidFill>
                          <a:latin typeface="Roboto" panose="02000000000000000000" pitchFamily="2" charset="0"/>
                          <a:ea typeface="Roboto" panose="02000000000000000000" pitchFamily="2" charset="0"/>
                        </a:rPr>
                        <a:t>: </a:t>
                      </a:r>
                      <a:r>
                        <a:rPr lang="en-GB" sz="860">
                          <a:solidFill>
                            <a:schemeClr val="bg1"/>
                          </a:solidFill>
                          <a:latin typeface="Roboto" panose="02000000000000000000" pitchFamily="2" charset="0"/>
                          <a:ea typeface="Roboto" panose="02000000000000000000" pitchFamily="2" charset="0"/>
                        </a:rPr>
                        <a:t>UK</a:t>
                      </a:r>
                    </a:p>
                    <a:p>
                      <a:r>
                        <a:rPr lang="en-GB" sz="860" b="1">
                          <a:solidFill>
                            <a:schemeClr val="bg1"/>
                          </a:solidFill>
                          <a:latin typeface="Roboto" panose="02000000000000000000" pitchFamily="2" charset="0"/>
                          <a:ea typeface="Roboto" panose="02000000000000000000" pitchFamily="2" charset="0"/>
                        </a:rPr>
                        <a:t>Y5 </a:t>
                      </a:r>
                      <a:r>
                        <a:rPr lang="en-GB" sz="860" b="1" err="1">
                          <a:solidFill>
                            <a:schemeClr val="bg1"/>
                          </a:solidFill>
                          <a:latin typeface="Roboto" panose="02000000000000000000" pitchFamily="2" charset="0"/>
                          <a:ea typeface="Roboto" panose="02000000000000000000" pitchFamily="2" charset="0"/>
                        </a:rPr>
                        <a:t>Aut</a:t>
                      </a:r>
                      <a:r>
                        <a:rPr lang="en-GB" sz="860" b="1">
                          <a:solidFill>
                            <a:schemeClr val="bg1"/>
                          </a:solidFill>
                          <a:latin typeface="Roboto" panose="02000000000000000000" pitchFamily="2" charset="0"/>
                          <a:ea typeface="Roboto" panose="02000000000000000000" pitchFamily="2" charset="0"/>
                        </a:rPr>
                        <a:t>:</a:t>
                      </a:r>
                      <a:r>
                        <a:rPr lang="en-GB" sz="860">
                          <a:solidFill>
                            <a:schemeClr val="bg1"/>
                          </a:solidFill>
                          <a:latin typeface="Roboto" panose="02000000000000000000" pitchFamily="2" charset="0"/>
                          <a:ea typeface="Roboto" panose="02000000000000000000" pitchFamily="2" charset="0"/>
                        </a:rPr>
                        <a:t> Investigating world trade</a:t>
                      </a:r>
                    </a:p>
                    <a:p>
                      <a:r>
                        <a:rPr lang="en-GB" sz="860" b="1">
                          <a:solidFill>
                            <a:schemeClr val="bg1"/>
                          </a:solidFill>
                          <a:latin typeface="Roboto" panose="02000000000000000000" pitchFamily="2" charset="0"/>
                          <a:ea typeface="Roboto" panose="02000000000000000000" pitchFamily="2" charset="0"/>
                        </a:rPr>
                        <a:t>Y5 Sum:</a:t>
                      </a:r>
                      <a:r>
                        <a:rPr lang="en-GB" sz="860">
                          <a:solidFill>
                            <a:schemeClr val="bg1"/>
                          </a:solidFill>
                          <a:latin typeface="Roboto" panose="02000000000000000000" pitchFamily="2" charset="0"/>
                          <a:ea typeface="Roboto" panose="02000000000000000000" pitchFamily="2" charset="0"/>
                        </a:rPr>
                        <a:t> Climate across the world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860" b="1">
                          <a:solidFill>
                            <a:schemeClr val="bg1"/>
                          </a:solidFill>
                          <a:latin typeface="Roboto" panose="02000000000000000000" pitchFamily="2" charset="0"/>
                          <a:ea typeface="Roboto" panose="02000000000000000000" pitchFamily="2" charset="0"/>
                        </a:rPr>
                        <a:t>Y5 </a:t>
                      </a:r>
                      <a:r>
                        <a:rPr lang="en-GB" sz="860" b="1" err="1">
                          <a:solidFill>
                            <a:schemeClr val="bg1"/>
                          </a:solidFill>
                          <a:latin typeface="Roboto" panose="02000000000000000000" pitchFamily="2" charset="0"/>
                          <a:ea typeface="Roboto" panose="02000000000000000000" pitchFamily="2" charset="0"/>
                        </a:rPr>
                        <a:t>Spr</a:t>
                      </a:r>
                      <a:r>
                        <a:rPr lang="en-GB" sz="860">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Looking at North America and water</a:t>
                      </a:r>
                    </a:p>
                  </a:txBody>
                  <a:tcPr marL="36000" marR="36000" marT="18000" marB="18000">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535455451"/>
                  </a:ext>
                </a:extLst>
              </a:tr>
              <a:tr h="197773">
                <a:tc gridSpan="2">
                  <a:txBody>
                    <a:bodyPr/>
                    <a:lstStyle/>
                    <a:p>
                      <a:pPr marL="0" indent="0">
                        <a:buFont typeface="Arial" panose="020B0604020202020204" pitchFamily="34" charset="0"/>
                        <a:buNone/>
                      </a:pPr>
                      <a:r>
                        <a:rPr lang="en-US" sz="1000" b="1">
                          <a:solidFill>
                            <a:schemeClr val="tx1"/>
                          </a:solidFill>
                          <a:latin typeface="Roboto" panose="02000000000000000000" pitchFamily="2" charset="0"/>
                          <a:ea typeface="Roboto" panose="02000000000000000000" pitchFamily="2" charset="0"/>
                          <a:cs typeface="Roboto" panose="02000000000000000000" pitchFamily="2" charset="0"/>
                        </a:rPr>
                        <a:t>Geographical skills and fieldwork</a:t>
                      </a:r>
                      <a:endParaRPr lang="en-GB" sz="1000" b="1">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36000" marR="36000" marT="18000" marB="1800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rgbClr val="8262A6"/>
                    </a:solidFill>
                  </a:tcPr>
                </a:tc>
                <a:tc hMerge="1">
                  <a:txBody>
                    <a:bodyPr/>
                    <a:lstStyle/>
                    <a:p>
                      <a:endParaRPr lang="en-GB"/>
                    </a:p>
                  </a:txBody>
                  <a:tcPr/>
                </a:tc>
                <a:extLst>
                  <a:ext uri="{0D108BD9-81ED-4DB2-BD59-A6C34878D82A}">
                    <a16:rowId xmlns:a16="http://schemas.microsoft.com/office/drawing/2014/main" val="1693709976"/>
                  </a:ext>
                </a:extLst>
              </a:tr>
              <a:tr h="312959">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Use maps, atlases, globes and digital/computer mapping to locate countries and describe features studied</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buFont typeface="Arial" panose="020B0604020202020204" pitchFamily="34" charset="0"/>
                        <a:buNone/>
                      </a:pPr>
                      <a:r>
                        <a:rPr lang="en-US" sz="860" i="1">
                          <a:solidFill>
                            <a:schemeClr val="bg1"/>
                          </a:solidFill>
                          <a:latin typeface="Roboto" panose="02000000000000000000" pitchFamily="2" charset="0"/>
                          <a:ea typeface="Roboto" panose="02000000000000000000" pitchFamily="2" charset="0"/>
                        </a:rPr>
                        <a:t>[See the last column in Disciplinary Knowledge to see when each map type is introduced]</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73531684"/>
                  </a:ext>
                </a:extLst>
              </a:tr>
              <a:tr h="175374">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Use the eight compass points</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buFont typeface="Arial" panose="020B0604020202020204" pitchFamily="34" charset="0"/>
                        <a:buNone/>
                      </a:pPr>
                      <a:r>
                        <a:rPr lang="en-US" sz="860" b="1">
                          <a:solidFill>
                            <a:schemeClr val="bg1"/>
                          </a:solidFill>
                          <a:latin typeface="Roboto" panose="02000000000000000000" pitchFamily="2" charset="0"/>
                          <a:ea typeface="Roboto" panose="02000000000000000000" pitchFamily="2" charset="0"/>
                        </a:rPr>
                        <a:t>Y3 Aut: </a:t>
                      </a:r>
                      <a:r>
                        <a:rPr lang="en-US" sz="860" b="0">
                          <a:solidFill>
                            <a:schemeClr val="bg1"/>
                          </a:solidFill>
                          <a:latin typeface="Roboto" panose="02000000000000000000" pitchFamily="2" charset="0"/>
                          <a:ea typeface="Roboto" panose="02000000000000000000" pitchFamily="2" charset="0"/>
                        </a:rPr>
                        <a:t>UK</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894579953"/>
                  </a:ext>
                </a:extLst>
              </a:tr>
              <a:tr h="175374">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Four-figure grid references</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buFont typeface="Arial" panose="020B0604020202020204" pitchFamily="34" charset="0"/>
                        <a:buNone/>
                      </a:pPr>
                      <a:r>
                        <a:rPr lang="en-US" sz="860" b="1" err="1">
                          <a:solidFill>
                            <a:schemeClr val="bg1"/>
                          </a:solidFill>
                          <a:latin typeface="Roboto" panose="02000000000000000000" pitchFamily="2" charset="0"/>
                          <a:ea typeface="Roboto" panose="02000000000000000000" pitchFamily="2" charset="0"/>
                        </a:rPr>
                        <a:t>Y5</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Aut</a:t>
                      </a:r>
                      <a:r>
                        <a:rPr lang="en-US" sz="860" b="1">
                          <a:solidFill>
                            <a:schemeClr val="bg1"/>
                          </a:solidFill>
                          <a:latin typeface="Roboto" panose="02000000000000000000" pitchFamily="2" charset="0"/>
                          <a:ea typeface="Roboto" panose="02000000000000000000" pitchFamily="2" charset="0"/>
                        </a:rPr>
                        <a:t>: </a:t>
                      </a:r>
                      <a:r>
                        <a:rPr lang="en-US" sz="860" b="0">
                          <a:solidFill>
                            <a:schemeClr val="bg1"/>
                          </a:solidFill>
                          <a:latin typeface="Roboto" panose="02000000000000000000" pitchFamily="2" charset="0"/>
                          <a:ea typeface="Roboto" panose="02000000000000000000" pitchFamily="2" charset="0"/>
                        </a:rPr>
                        <a:t>Investigating world trade</a:t>
                      </a:r>
                      <a:endParaRPr lang="en-GB" sz="860" b="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603939331"/>
                  </a:ext>
                </a:extLst>
              </a:tr>
              <a:tr h="175374">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Six-figure grid references</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buFont typeface="Arial" panose="020B0604020202020204" pitchFamily="34" charset="0"/>
                        <a:buNone/>
                      </a:pPr>
                      <a:r>
                        <a:rPr lang="en-US" sz="860" b="1">
                          <a:solidFill>
                            <a:schemeClr val="bg1"/>
                          </a:solidFill>
                          <a:latin typeface="Roboto" panose="02000000000000000000" pitchFamily="2" charset="0"/>
                          <a:ea typeface="Roboto" panose="02000000000000000000" pitchFamily="2" charset="0"/>
                        </a:rPr>
                        <a:t>Y6 Sum: </a:t>
                      </a:r>
                      <a:r>
                        <a:rPr lang="en-US" sz="860" b="0">
                          <a:solidFill>
                            <a:schemeClr val="bg1"/>
                          </a:solidFill>
                          <a:latin typeface="Roboto" panose="02000000000000000000" pitchFamily="2" charset="0"/>
                          <a:ea typeface="Roboto" panose="02000000000000000000" pitchFamily="2" charset="0"/>
                        </a:rPr>
                        <a:t>I am a geographer</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678900562"/>
                  </a:ext>
                </a:extLst>
              </a:tr>
              <a:tr h="175374">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Symbols and key (including OS maps)</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buFont typeface="Arial" panose="020B0604020202020204" pitchFamily="34" charset="0"/>
                        <a:buNone/>
                      </a:pPr>
                      <a:r>
                        <a:rPr lang="en-US" sz="860" b="1" err="1">
                          <a:solidFill>
                            <a:schemeClr val="bg1"/>
                          </a:solidFill>
                          <a:latin typeface="Roboto" panose="02000000000000000000" pitchFamily="2" charset="0"/>
                          <a:ea typeface="Roboto" panose="02000000000000000000" pitchFamily="2" charset="0"/>
                        </a:rPr>
                        <a:t>Y3</a:t>
                      </a:r>
                      <a:r>
                        <a:rPr lang="en-US" sz="860" b="1">
                          <a:solidFill>
                            <a:schemeClr val="bg1"/>
                          </a:solidFill>
                          <a:latin typeface="Roboto" panose="02000000000000000000" pitchFamily="2" charset="0"/>
                          <a:ea typeface="Roboto" panose="02000000000000000000" pitchFamily="2" charset="0"/>
                        </a:rPr>
                        <a:t> </a:t>
                      </a:r>
                      <a:r>
                        <a:rPr lang="en-US" sz="860" b="1" err="1">
                          <a:solidFill>
                            <a:schemeClr val="bg1"/>
                          </a:solidFill>
                          <a:latin typeface="Roboto" panose="02000000000000000000" pitchFamily="2" charset="0"/>
                          <a:ea typeface="Roboto" panose="02000000000000000000" pitchFamily="2" charset="0"/>
                        </a:rPr>
                        <a:t>Aut</a:t>
                      </a:r>
                      <a:r>
                        <a:rPr lang="en-US" sz="860" b="1">
                          <a:solidFill>
                            <a:schemeClr val="bg1"/>
                          </a:solidFill>
                          <a:latin typeface="Roboto" panose="02000000000000000000" pitchFamily="2" charset="0"/>
                          <a:ea typeface="Roboto" panose="02000000000000000000" pitchFamily="2" charset="0"/>
                        </a:rPr>
                        <a:t>:</a:t>
                      </a:r>
                      <a:r>
                        <a:rPr lang="en-US" sz="860">
                          <a:solidFill>
                            <a:schemeClr val="bg1"/>
                          </a:solidFill>
                          <a:latin typeface="Roboto" panose="02000000000000000000" pitchFamily="2" charset="0"/>
                          <a:ea typeface="Roboto" panose="02000000000000000000" pitchFamily="2" charset="0"/>
                        </a:rPr>
                        <a:t> UK</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445724940"/>
                  </a:ext>
                </a:extLst>
              </a:tr>
              <a:tr h="312959">
                <a:tc>
                  <a:txBody>
                    <a:bodyPr/>
                    <a:lstStyle/>
                    <a:p>
                      <a:pPr marL="0" indent="0">
                        <a:buFont typeface="Arial" panose="020B0604020202020204" pitchFamily="34" charset="0"/>
                        <a:buNone/>
                      </a:pPr>
                      <a:r>
                        <a:rPr lang="en-US" sz="860">
                          <a:solidFill>
                            <a:schemeClr val="bg1"/>
                          </a:solidFill>
                          <a:latin typeface="Roboto" panose="02000000000000000000" pitchFamily="2" charset="0"/>
                          <a:ea typeface="Roboto" panose="02000000000000000000" pitchFamily="2" charset="0"/>
                        </a:rPr>
                        <a:t>Use fieldwork to observe, measure, record and present the human and physical features in the local area using a range of methods, including sketch maps, plans, graphs and digital technologies</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lnL w="12700" cmpd="sng">
                      <a:solidFill>
                        <a:sysClr val="window" lastClr="FFFFFF"/>
                      </a:solidFill>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US" sz="860" b="1">
                          <a:solidFill>
                            <a:schemeClr val="bg1"/>
                          </a:solidFill>
                          <a:latin typeface="Roboto" panose="02000000000000000000" pitchFamily="2" charset="0"/>
                          <a:ea typeface="Roboto" panose="02000000000000000000" pitchFamily="2" charset="0"/>
                        </a:rPr>
                        <a:t>Y2 </a:t>
                      </a:r>
                      <a:r>
                        <a:rPr lang="en-US" sz="860" b="1" err="1">
                          <a:solidFill>
                            <a:schemeClr val="bg1"/>
                          </a:solidFill>
                          <a:latin typeface="Roboto" panose="02000000000000000000" pitchFamily="2" charset="0"/>
                          <a:ea typeface="Roboto" panose="02000000000000000000" pitchFamily="2" charset="0"/>
                        </a:rPr>
                        <a:t>Aut</a:t>
                      </a:r>
                      <a:r>
                        <a:rPr lang="en-US" sz="860">
                          <a:solidFill>
                            <a:schemeClr val="bg1"/>
                          </a:solidFill>
                          <a:latin typeface="Roboto" panose="02000000000000000000" pitchFamily="2" charset="0"/>
                          <a:ea typeface="Roboto" panose="02000000000000000000" pitchFamily="2" charset="0"/>
                        </a:rPr>
                        <a:t>: Mini mappers</a:t>
                      </a:r>
                    </a:p>
                    <a:p>
                      <a:r>
                        <a:rPr lang="en-US" sz="860" b="1">
                          <a:solidFill>
                            <a:schemeClr val="bg1"/>
                          </a:solidFill>
                          <a:latin typeface="Roboto" panose="02000000000000000000" pitchFamily="2" charset="0"/>
                          <a:ea typeface="Roboto" panose="02000000000000000000" pitchFamily="2" charset="0"/>
                        </a:rPr>
                        <a:t>Y6 Sum</a:t>
                      </a:r>
                      <a:r>
                        <a:rPr lang="en-US" sz="860" b="0">
                          <a:solidFill>
                            <a:schemeClr val="bg1"/>
                          </a:solidFill>
                          <a:latin typeface="Roboto" panose="02000000000000000000" pitchFamily="2" charset="0"/>
                          <a:ea typeface="Roboto" panose="02000000000000000000" pitchFamily="2" charset="0"/>
                        </a:rPr>
                        <a:t>:</a:t>
                      </a:r>
                      <a:r>
                        <a:rPr lang="en-US" sz="860">
                          <a:solidFill>
                            <a:schemeClr val="bg1"/>
                          </a:solidFill>
                          <a:latin typeface="Roboto" panose="02000000000000000000" pitchFamily="2" charset="0"/>
                          <a:ea typeface="Roboto" panose="02000000000000000000" pitchFamily="2" charset="0"/>
                        </a:rPr>
                        <a:t> I am a geographer</a:t>
                      </a:r>
                      <a:endParaRPr lang="en-GB" sz="860">
                        <a:solidFill>
                          <a:schemeClr val="bg1"/>
                        </a:solidFill>
                        <a:latin typeface="Roboto" panose="02000000000000000000" pitchFamily="2" charset="0"/>
                        <a:ea typeface="Roboto" panose="02000000000000000000" pitchFamily="2" charset="0"/>
                      </a:endParaRPr>
                    </a:p>
                  </a:txBody>
                  <a:tcPr marL="36000" marR="36000" marT="18000" marB="18000" anchor="ctr">
                    <a:lnL w="12700" cap="flat" cmpd="sng" algn="ctr">
                      <a:solidFill>
                        <a:schemeClr val="bg2"/>
                      </a:solidFill>
                      <a:prstDash val="sysDash"/>
                      <a:round/>
                      <a:headEnd type="none" w="med" len="med"/>
                      <a:tailEnd type="none" w="med" len="med"/>
                    </a:lnL>
                    <a:lnR w="12700" cap="flat" cmpd="sng" algn="ctr">
                      <a:solidFill>
                        <a:schemeClr val="bg2"/>
                      </a:solidFill>
                      <a:prstDash val="sysDash"/>
                      <a:round/>
                      <a:headEnd type="none" w="med" len="med"/>
                      <a:tailEnd type="none" w="med" len="med"/>
                    </a:lnR>
                    <a:lnT w="12700" cap="flat" cmpd="sng" algn="ctr">
                      <a:solidFill>
                        <a:schemeClr val="bg2"/>
                      </a:solidFill>
                      <a:prstDash val="sysDash"/>
                      <a:round/>
                      <a:headEnd type="none" w="med" len="med"/>
                      <a:tailEnd type="none" w="med" len="med"/>
                    </a:lnT>
                    <a:lnB w="12700" cap="flat" cmpd="sng" algn="ctr">
                      <a:solidFill>
                        <a:schemeClr val="bg2"/>
                      </a:solidFill>
                      <a:prstDash val="sysDash"/>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367634813"/>
                  </a:ext>
                </a:extLst>
              </a:tr>
            </a:tbl>
          </a:graphicData>
        </a:graphic>
      </p:graphicFrame>
    </p:spTree>
    <p:extLst>
      <p:ext uri="{BB962C8B-B14F-4D97-AF65-F5344CB8AC3E}">
        <p14:creationId xmlns:p14="http://schemas.microsoft.com/office/powerpoint/2010/main" val="54387716"/>
      </p:ext>
    </p:extLst>
  </p:cSld>
  <p:clrMapOvr>
    <a:masterClrMapping/>
  </p:clrMapOvr>
</p:sld>
</file>

<file path=ppt/theme/theme1.xml><?xml version="1.0" encoding="utf-8"?>
<a:theme xmlns:a="http://schemas.openxmlformats.org/drawingml/2006/main" name="Title Slide">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spcAft>
            <a:spcPts val="600"/>
          </a:spcAft>
          <a:defRPr sz="1200" smtClean="0">
            <a:solidFill>
              <a:schemeClr val="bg1"/>
            </a:solidFill>
            <a:latin typeface="Roboto" panose="02000000000000000000" pitchFamily="2" charset="0"/>
            <a:ea typeface="Roboto" panose="02000000000000000000" pitchFamily="2" charset="0"/>
            <a:cs typeface="Roboto" panose="02000000000000000000" pitchFamily="2"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E6177357FBCE499A411D5506B1466F" ma:contentTypeVersion="24" ma:contentTypeDescription="Create a new document." ma:contentTypeScope="" ma:versionID="bf527dc985259dc26b03e5c05cf11602">
  <xsd:schema xmlns:xsd="http://www.w3.org/2001/XMLSchema" xmlns:xs="http://www.w3.org/2001/XMLSchema" xmlns:p="http://schemas.microsoft.com/office/2006/metadata/properties" xmlns:ns2="eb27f817-6f62-42a5-b97e-5e5876e68540" xmlns:ns3="bdd40a26-798e-4419-82cd-8bafc402cc20" targetNamespace="http://schemas.microsoft.com/office/2006/metadata/properties" ma:root="true" ma:fieldsID="0156d1a9cfc1fb01f2b4607f1678afec" ns2:_="" ns3:_="">
    <xsd:import namespace="eb27f817-6f62-42a5-b97e-5e5876e68540"/>
    <xsd:import namespace="bdd40a26-798e-4419-82cd-8bafc402cc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element ref="ns2:MediaServiceBillingMetadata" minOccurs="0"/>
                <xsd:element ref="ns2:Formconnected" minOccurs="0"/>
                <xsd:element ref="ns2:Function" minOccurs="0"/>
                <xsd:element ref="ns2:Owner" minOccurs="0"/>
                <xsd:element ref="ns2:Stage" minOccurs="0"/>
                <xsd:element ref="ns2:AsanaLink" minOccurs="0"/>
                <xsd:element ref="ns2:Lucid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7f817-6f62-42a5-b97e-5e5876e68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547d1d0-3da5-4772-b279-2d11b77b4c5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Formconnected" ma:index="24" nillable="true" ma:displayName="Form connected" ma:format="Dropdown" ma:internalName="Formconnected">
      <xsd:simpleType>
        <xsd:restriction base="dms:Choice">
          <xsd:enumeration value="Form Connected"/>
        </xsd:restriction>
      </xsd:simpleType>
    </xsd:element>
    <xsd:element name="Function" ma:index="25" nillable="true" ma:displayName="Function" ma:format="Dropdown" ma:internalName="Function">
      <xsd:simpleType>
        <xsd:union memberTypes="dms:Text">
          <xsd:simpleType>
            <xsd:restriction base="dms:Choice">
              <xsd:enumeration value="Fees"/>
              <xsd:enumeration value="Management Accounts"/>
              <xsd:enumeration value="Procurement"/>
              <xsd:enumeration value="Schools"/>
              <xsd:enumeration value="HR"/>
              <xsd:enumeration value="Data"/>
              <xsd:enumeration value="United Communities"/>
              <xsd:enumeration value="Compliance"/>
            </xsd:restriction>
          </xsd:simpleType>
        </xsd:union>
      </xsd:simpleType>
    </xsd:element>
    <xsd:element name="Owner" ma:index="26"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ge" ma:index="27" nillable="true" ma:displayName="Stage" ma:format="Dropdown" ma:internalName="Stage">
      <xsd:simpleType>
        <xsd:restriction base="dms:Choice">
          <xsd:enumeration value="Backlog"/>
          <xsd:enumeration value="Process Mapping"/>
          <xsd:enumeration value="First Draft - Out for review"/>
          <xsd:enumeration value="Solution Engineering"/>
          <xsd:enumeration value="'To Be' Proposal"/>
          <xsd:enumeration value="HOLD"/>
          <xsd:enumeration value="Choice 7"/>
        </xsd:restriction>
      </xsd:simpleType>
    </xsd:element>
    <xsd:element name="AsanaLink" ma:index="28" nillable="true" ma:displayName="Asana Link" ma:format="Hyperlink" ma:internalName="AsanaLink">
      <xsd:complexType>
        <xsd:complexContent>
          <xsd:extension base="dms:URL">
            <xsd:sequence>
              <xsd:element name="Url" type="dms:ValidUrl" minOccurs="0" nillable="true"/>
              <xsd:element name="Description" type="xsd:string" nillable="true"/>
            </xsd:sequence>
          </xsd:extension>
        </xsd:complexContent>
      </xsd:complexType>
    </xsd:element>
    <xsd:element name="LucidLink" ma:index="29" nillable="true" ma:displayName="Lucid Link" ma:description="Link to process map on Lucid" ma:format="Hyperlink" ma:internalName="Lucid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dd40a26-798e-4419-82cd-8bafc402cc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6a694a5-b75d-4606-a410-cac4d626996e}" ma:internalName="TaxCatchAll" ma:showField="CatchAllData" ma:web="bdd40a26-798e-4419-82cd-8bafc402cc2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dd40a26-798e-4419-82cd-8bafc402cc20">
      <UserInfo>
        <DisplayName/>
        <AccountId xsi:nil="true"/>
        <AccountType/>
      </UserInfo>
    </SharedWithUsers>
    <TaxCatchAll xmlns="bdd40a26-798e-4419-82cd-8bafc402cc20" xsi:nil="true"/>
    <lcf76f155ced4ddcb4097134ff3c332f xmlns="eb27f817-6f62-42a5-b97e-5e5876e68540">
      <Terms xmlns="http://schemas.microsoft.com/office/infopath/2007/PartnerControls"/>
    </lcf76f155ced4ddcb4097134ff3c332f>
    <Formconnected xmlns="eb27f817-6f62-42a5-b97e-5e5876e68540" xsi:nil="true"/>
    <Owner xmlns="eb27f817-6f62-42a5-b97e-5e5876e68540">
      <UserInfo>
        <DisplayName/>
        <AccountId xsi:nil="true"/>
        <AccountType/>
      </UserInfo>
    </Owner>
    <AsanaLink xmlns="eb27f817-6f62-42a5-b97e-5e5876e68540">
      <Url xsi:nil="true"/>
      <Description xsi:nil="true"/>
    </AsanaLink>
    <LucidLink xmlns="eb27f817-6f62-42a5-b97e-5e5876e68540">
      <Url xsi:nil="true"/>
      <Description xsi:nil="true"/>
    </LucidLink>
    <Function xmlns="eb27f817-6f62-42a5-b97e-5e5876e68540" xsi:nil="true"/>
    <Stage xmlns="eb27f817-6f62-42a5-b97e-5e5876e6854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727C59-DF70-4837-8267-4A64C67CC5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7f817-6f62-42a5-b97e-5e5876e68540"/>
    <ds:schemaRef ds:uri="bdd40a26-798e-4419-82cd-8bafc402cc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20F8DA-C4FB-4450-BACC-F5A742E79B9F}">
  <ds:schemaRefs>
    <ds:schemaRef ds:uri="7cdbce52-7c58-4c49-97cb-d953267058b2"/>
    <ds:schemaRef ds:uri="84283a62-dbf0-4bf3-9286-04d2ea05a3a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 ds:uri="bdd40a26-798e-4419-82cd-8bafc402cc20"/>
    <ds:schemaRef ds:uri="eb27f817-6f62-42a5-b97e-5e5876e68540"/>
  </ds:schemaRefs>
</ds:datastoreItem>
</file>

<file path=customXml/itemProps3.xml><?xml version="1.0" encoding="utf-8"?>
<ds:datastoreItem xmlns:ds="http://schemas.openxmlformats.org/officeDocument/2006/customXml" ds:itemID="{FF2A31F0-0284-4FFD-850E-478562CD718B}">
  <ds:schemaRefs>
    <ds:schemaRef ds:uri="http://schemas.microsoft.com/sharepoint/v3/contenttype/forms"/>
  </ds:schemaRefs>
</ds:datastoreItem>
</file>

<file path=docMetadata/LabelInfo.xml><?xml version="1.0" encoding="utf-8"?>
<clbl:labelList xmlns:clbl="http://schemas.microsoft.com/office/2020/mipLabelMetadata">
  <clbl:label id="{a4d068aa-090e-4f55-a950-b1b95cea1c6b}" enabled="0" method="" siteId="{a4d068aa-090e-4f55-a950-b1b95cea1c6b}" removed="1"/>
</clbl:labelList>
</file>

<file path=docProps/app.xml><?xml version="1.0" encoding="utf-8"?>
<Properties xmlns="http://schemas.openxmlformats.org/officeDocument/2006/extended-properties" xmlns:vt="http://schemas.openxmlformats.org/officeDocument/2006/docPropsVTypes">
  <Template>Office Theme</Template>
  <TotalTime>1</TotalTime>
  <Words>1823</Words>
  <Application>Microsoft Office PowerPoint</Application>
  <PresentationFormat>A4 Paper (210x297 mm)</PresentationFormat>
  <Paragraphs>169</Paragraphs>
  <Slides>6</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United Curriculum</vt:lpstr>
      <vt:lpstr>Roboto</vt:lpstr>
      <vt:lpstr>Title Slide</vt:lpstr>
      <vt:lpstr>Teacher Resources</vt:lpstr>
      <vt:lpstr>1_Teacher Resources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Quinn</dc:creator>
  <cp:lastModifiedBy>John Lynch</cp:lastModifiedBy>
  <cp:revision>2</cp:revision>
  <dcterms:created xsi:type="dcterms:W3CDTF">2021-04-22T13:12:58Z</dcterms:created>
  <dcterms:modified xsi:type="dcterms:W3CDTF">2026-06-22T11:36:31Z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0x01010069E6177357FBCE499A411D5506B1466F</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_activity">
    <vt:lpwstr>{"FileActivityType":"8","FileActivityTimeStamp":"2024-08-22T11:15:18.150Z","FileActivityUsersOnPage":[{"DisplayName":"Lucy Hawker","Id":"lucy.hawker@unitedlearning.org.uk"}],"FileActivityNavigationId":null}</vt:lpwstr>
  </property>
  <property fmtid="{D5CDD505-2E9C-101B-9397-08002B2CF9AE}" pid="7" name="TriggerFlowInfo">
    <vt:lpwstr/>
  </property>
</Properties>
</file>